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0" r:id="rId2"/>
  </p:sldMasterIdLst>
  <p:sldIdLst>
    <p:sldId id="262" r:id="rId3"/>
    <p:sldId id="283" r:id="rId4"/>
    <p:sldId id="264" r:id="rId5"/>
    <p:sldId id="282" r:id="rId6"/>
    <p:sldId id="266" r:id="rId7"/>
    <p:sldId id="268" r:id="rId8"/>
    <p:sldId id="267" r:id="rId9"/>
    <p:sldId id="270" r:id="rId10"/>
    <p:sldId id="273" r:id="rId11"/>
    <p:sldId id="269" r:id="rId12"/>
    <p:sldId id="271" r:id="rId13"/>
    <p:sldId id="276" r:id="rId14"/>
    <p:sldId id="274" r:id="rId15"/>
    <p:sldId id="275" r:id="rId16"/>
    <p:sldId id="272" r:id="rId17"/>
    <p:sldId id="277" r:id="rId18"/>
    <p:sldId id="278" r:id="rId19"/>
    <p:sldId id="280" r:id="rId20"/>
    <p:sldId id="284" r:id="rId21"/>
    <p:sldId id="286" r:id="rId22"/>
    <p:sldId id="285" r:id="rId23"/>
    <p:sldId id="287" r:id="rId24"/>
    <p:sldId id="288" r:id="rId25"/>
    <p:sldId id="289" r:id="rId26"/>
    <p:sldId id="291" r:id="rId27"/>
    <p:sldId id="293" r:id="rId28"/>
    <p:sldId id="295" r:id="rId29"/>
    <p:sldId id="297" r:id="rId30"/>
    <p:sldId id="303" r:id="rId31"/>
    <p:sldId id="305" r:id="rId32"/>
    <p:sldId id="307" r:id="rId33"/>
    <p:sldId id="309" r:id="rId34"/>
    <p:sldId id="299" r:id="rId35"/>
    <p:sldId id="301" r:id="rId36"/>
    <p:sldId id="310" r:id="rId37"/>
    <p:sldId id="311" r:id="rId38"/>
    <p:sldId id="312" r:id="rId39"/>
    <p:sldId id="314" r:id="rId40"/>
    <p:sldId id="313" r:id="rId41"/>
    <p:sldId id="279" r:id="rId4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oleObject" Target="file:///E:\Consolidado%20Servici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E:\Consolidado%20Servicio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creditacion.asis\AppData\Local\Microsoft\Windows\INetCache\Content.Outlook\QEPUFYU9\Indicadores.Gri.Consolidado.2018.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usuario\Documents\universiad%20varios\practicas\Matriz%20para%20trabajar.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usuario\Documents\universiad%20varios\practicas\Matriz%20para%20trabajar.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1" Type="http://schemas.openxmlformats.org/officeDocument/2006/relationships/oleObject" Target="file:///C:\Users\acreditacion.asis\AppData\Local\Microsoft\Windows\INetCache\Content.Outlook\QEPUFYU9\Hulla%20de%20carbono%202018.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18566717817263764"/>
          <c:w val="0.6197190785012513"/>
          <c:h val="0.62902973268922713"/>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Servicios'!$A$3:$A$11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Servicios'!$F$3:$F$11</c:f>
              <c:numCache>
                <c:formatCode>0.0</c:formatCode>
                <c:ptCount val="9"/>
                <c:pt idx="0">
                  <c:v>118.7350930945086</c:v>
                </c:pt>
                <c:pt idx="1">
                  <c:v>169.5533126811232</c:v>
                </c:pt>
                <c:pt idx="2">
                  <c:v>74.807206652294425</c:v>
                </c:pt>
                <c:pt idx="3">
                  <c:v>76.683739737777231</c:v>
                </c:pt>
                <c:pt idx="4">
                  <c:v>67.268818287095314</c:v>
                </c:pt>
                <c:pt idx="5">
                  <c:v>78.691367875130908</c:v>
                </c:pt>
                <c:pt idx="6">
                  <c:v>84.445272435731653</c:v>
                </c:pt>
                <c:pt idx="7">
                  <c:v>91.198935245545414</c:v>
                </c:pt>
                <c:pt idx="8">
                  <c:v>73.325710070084838</c:v>
                </c:pt>
              </c:numCache>
            </c:numRef>
          </c:val>
          <c:extLst>
            <c:ext xmlns:c16="http://schemas.microsoft.com/office/drawing/2014/chart" uri="{C3380CC4-5D6E-409C-BE32-E72D297353CC}">
              <c16:uniqueId val="{00000000-4412-4F77-B69D-CA2559F01706}"/>
            </c:ext>
          </c:extLst>
        </c:ser>
        <c:dLbls>
          <c:showLegendKey val="0"/>
          <c:showVal val="0"/>
          <c:showCatName val="0"/>
          <c:showSerName val="0"/>
          <c:showPercent val="0"/>
          <c:showBubbleSize val="0"/>
        </c:dLbls>
        <c:gapWidth val="219"/>
        <c:axId val="462698944"/>
        <c:axId val="462699504"/>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'Consolidado Servicios'!$G$3:$G$11</c:f>
              <c:numCache>
                <c:formatCode>General</c:formatCode>
                <c:ptCount val="9"/>
                <c:pt idx="0">
                  <c:v>121.61253829837379</c:v>
                </c:pt>
                <c:pt idx="1">
                  <c:v>104.32697112021584</c:v>
                </c:pt>
                <c:pt idx="2">
                  <c:v>80.38204496458269</c:v>
                </c:pt>
                <c:pt idx="3">
                  <c:v>63.227668177919369</c:v>
                </c:pt>
                <c:pt idx="4">
                  <c:v>64.045113539096718</c:v>
                </c:pt>
                <c:pt idx="5">
                  <c:v>83.777988330923051</c:v>
                </c:pt>
                <c:pt idx="6">
                  <c:v>86.771737443749032</c:v>
                </c:pt>
                <c:pt idx="7">
                  <c:v>91.279878313776621</c:v>
                </c:pt>
                <c:pt idx="8">
                  <c:v>89.741222242714869</c:v>
                </c:pt>
              </c:numCache>
            </c:numRef>
          </c:val>
          <c:smooth val="0"/>
          <c:extLst>
            <c:ext xmlns:c16="http://schemas.microsoft.com/office/drawing/2014/chart" uri="{C3380CC4-5D6E-409C-BE32-E72D297353CC}">
              <c16:uniqueId val="{00000001-4412-4F77-B69D-CA2559F01706}"/>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'Consolidado Servicios'!$H$3:$H$11</c:f>
              <c:numCache>
                <c:formatCode>General</c:formatCode>
                <c:ptCount val="9"/>
                <c:pt idx="0">
                  <c:v>110.12228742331793</c:v>
                </c:pt>
                <c:pt idx="1">
                  <c:v>92.836720245159981</c:v>
                </c:pt>
                <c:pt idx="2">
                  <c:v>68.891794089526826</c:v>
                </c:pt>
                <c:pt idx="3">
                  <c:v>51.737417302863498</c:v>
                </c:pt>
                <c:pt idx="4">
                  <c:v>52.554862664040847</c:v>
                </c:pt>
                <c:pt idx="5">
                  <c:v>72.287737455867187</c:v>
                </c:pt>
                <c:pt idx="6">
                  <c:v>75.281486568693168</c:v>
                </c:pt>
                <c:pt idx="7">
                  <c:v>79.789627438720757</c:v>
                </c:pt>
                <c:pt idx="8">
                  <c:v>78.250971367659005</c:v>
                </c:pt>
              </c:numCache>
            </c:numRef>
          </c:val>
          <c:smooth val="0"/>
          <c:extLst>
            <c:ext xmlns:c16="http://schemas.microsoft.com/office/drawing/2014/chart" uri="{C3380CC4-5D6E-409C-BE32-E72D297353CC}">
              <c16:uniqueId val="{00000002-4412-4F77-B69D-CA2559F01706}"/>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val>
            <c:numRef>
              <c:f>'Consolidado Servicios'!$I$3:$I$11</c:f>
              <c:numCache>
                <c:formatCode>General</c:formatCode>
                <c:ptCount val="9"/>
                <c:pt idx="0">
                  <c:v>133.10278917342967</c:v>
                </c:pt>
                <c:pt idx="1">
                  <c:v>115.81722199527171</c:v>
                </c:pt>
                <c:pt idx="2">
                  <c:v>91.872295839638554</c:v>
                </c:pt>
                <c:pt idx="3">
                  <c:v>74.717919052975233</c:v>
                </c:pt>
                <c:pt idx="4">
                  <c:v>75.535364414152582</c:v>
                </c:pt>
                <c:pt idx="5">
                  <c:v>95.268239205978915</c:v>
                </c:pt>
                <c:pt idx="6">
                  <c:v>98.261988318804896</c:v>
                </c:pt>
                <c:pt idx="7">
                  <c:v>102.77012918883248</c:v>
                </c:pt>
                <c:pt idx="8">
                  <c:v>101.23147311777073</c:v>
                </c:pt>
              </c:numCache>
            </c:numRef>
          </c:val>
          <c:smooth val="0"/>
          <c:extLst>
            <c:ext xmlns:c16="http://schemas.microsoft.com/office/drawing/2014/chart" uri="{C3380CC4-5D6E-409C-BE32-E72D297353CC}">
              <c16:uniqueId val="{00000003-4412-4F77-B69D-CA2559F01706}"/>
            </c:ext>
          </c:extLst>
        </c:ser>
        <c:dLbls>
          <c:showLegendKey val="0"/>
          <c:showVal val="0"/>
          <c:showCatName val="0"/>
          <c:showSerName val="0"/>
          <c:showPercent val="0"/>
          <c:showBubbleSize val="0"/>
        </c:dLbls>
        <c:marker val="1"/>
        <c:smooth val="0"/>
        <c:axId val="462698944"/>
        <c:axId val="462699504"/>
      </c:lineChart>
      <c:catAx>
        <c:axId val="462698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699504"/>
        <c:crosses val="autoZero"/>
        <c:auto val="1"/>
        <c:lblAlgn val="ctr"/>
        <c:lblOffset val="100"/>
        <c:noMultiLvlLbl val="0"/>
      </c:catAx>
      <c:valAx>
        <c:axId val="46269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 energá KWatt/(pna.año)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698944"/>
        <c:crosses val="autoZero"/>
        <c:crossBetween val="between"/>
      </c:valAx>
      <c:spPr>
        <a:noFill/>
        <a:ln>
          <a:noFill/>
        </a:ln>
        <a:effectLst/>
      </c:spPr>
    </c:plotArea>
    <c:legend>
      <c:legendPos val="r"/>
      <c:layout>
        <c:manualLayout>
          <c:xMode val="edge"/>
          <c:yMode val="edge"/>
          <c:x val="0.72541317007767803"/>
          <c:y val="0.35398144344571064"/>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a:t>Evolución del</a:t>
            </a:r>
            <a:r>
              <a:rPr lang="es-CO" sz="1800" baseline="0"/>
              <a:t> consumo de agua en Laboratorio para 2018</a:t>
            </a:r>
            <a:endParaRPr lang="es-CO" sz="1800"/>
          </a:p>
        </c:rich>
      </c:tx>
      <c:layout>
        <c:manualLayout>
          <c:xMode val="edge"/>
          <c:yMode val="edge"/>
          <c:x val="0.14409638554216869"/>
          <c:y val="2.625690656592454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Agua!$A$69:$A$80</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Agua!$B$69:$B$80</c:f>
              <c:numCache>
                <c:formatCode>0.000</c:formatCode>
                <c:ptCount val="12"/>
                <c:pt idx="0">
                  <c:v>7.3773520000000002E-3</c:v>
                </c:pt>
                <c:pt idx="1">
                  <c:v>1.6E-2</c:v>
                </c:pt>
                <c:pt idx="2">
                  <c:v>6.5473989999999998E-3</c:v>
                </c:pt>
                <c:pt idx="3">
                  <c:v>1.1527112000000001E-2</c:v>
                </c:pt>
                <c:pt idx="4">
                  <c:v>7.3773520000000002E-3</c:v>
                </c:pt>
                <c:pt idx="5">
                  <c:v>3.780893E-3</c:v>
                </c:pt>
                <c:pt idx="6">
                  <c:v>6.7318329999999996E-3</c:v>
                </c:pt>
                <c:pt idx="7">
                  <c:v>9.5905569999999996E-3</c:v>
                </c:pt>
                <c:pt idx="8">
                  <c:v>8.6683880000000008E-3</c:v>
                </c:pt>
                <c:pt idx="9">
                  <c:v>1.0420509E-2</c:v>
                </c:pt>
                <c:pt idx="10">
                  <c:v>1.19882E-3</c:v>
                </c:pt>
                <c:pt idx="11">
                  <c:v>9.2216899999999995E-5</c:v>
                </c:pt>
              </c:numCache>
            </c:numRef>
          </c:val>
          <c:extLst>
            <c:ext xmlns:c16="http://schemas.microsoft.com/office/drawing/2014/chart" uri="{C3380CC4-5D6E-409C-BE32-E72D297353CC}">
              <c16:uniqueId val="{00000000-EB0C-4DB3-9FF1-1635B8D62086}"/>
            </c:ext>
          </c:extLst>
        </c:ser>
        <c:dLbls>
          <c:showLegendKey val="0"/>
          <c:showVal val="1"/>
          <c:showCatName val="0"/>
          <c:showSerName val="0"/>
          <c:showPercent val="0"/>
          <c:showBubbleSize val="0"/>
        </c:dLbls>
        <c:gapWidth val="219"/>
        <c:overlap val="-27"/>
        <c:axId val="313355488"/>
        <c:axId val="402273008"/>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Agua!$A$69:$A$80</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Agua!$C$69:$C$80</c:f>
              <c:numCache>
                <c:formatCode>General</c:formatCode>
                <c:ptCount val="12"/>
                <c:pt idx="0">
                  <c:v>8.3999999999999995E-3</c:v>
                </c:pt>
                <c:pt idx="1">
                  <c:v>8.3999999999999995E-3</c:v>
                </c:pt>
                <c:pt idx="2">
                  <c:v>8.3999999999999995E-3</c:v>
                </c:pt>
                <c:pt idx="3">
                  <c:v>8.3999999999999995E-3</c:v>
                </c:pt>
                <c:pt idx="4">
                  <c:v>8.3999999999999995E-3</c:v>
                </c:pt>
                <c:pt idx="5">
                  <c:v>8.3999999999999995E-3</c:v>
                </c:pt>
                <c:pt idx="6">
                  <c:v>8.3999999999999995E-3</c:v>
                </c:pt>
                <c:pt idx="7">
                  <c:v>8.3999999999999995E-3</c:v>
                </c:pt>
                <c:pt idx="8">
                  <c:v>8.3999999999999995E-3</c:v>
                </c:pt>
                <c:pt idx="9">
                  <c:v>8.3999999999999995E-3</c:v>
                </c:pt>
                <c:pt idx="10">
                  <c:v>8.3999999999999995E-3</c:v>
                </c:pt>
                <c:pt idx="11">
                  <c:v>8.3999999999999995E-3</c:v>
                </c:pt>
              </c:numCache>
            </c:numRef>
          </c:val>
          <c:smooth val="0"/>
          <c:extLst>
            <c:ext xmlns:c16="http://schemas.microsoft.com/office/drawing/2014/chart" uri="{C3380CC4-5D6E-409C-BE32-E72D297353CC}">
              <c16:uniqueId val="{00000001-EB0C-4DB3-9FF1-1635B8D62086}"/>
            </c:ext>
          </c:extLst>
        </c:ser>
        <c:ser>
          <c:idx val="2"/>
          <c:order val="2"/>
          <c:tx>
            <c:strRef>
              <c:f>Agua!$D$68</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Agua!$D$69:$D$80</c:f>
              <c:numCache>
                <c:formatCode>General</c:formatCode>
                <c:ptCount val="12"/>
                <c:pt idx="0">
                  <c:v>6.3439056809947731E-3</c:v>
                </c:pt>
                <c:pt idx="1">
                  <c:v>6.3439056809947731E-3</c:v>
                </c:pt>
                <c:pt idx="2">
                  <c:v>6.3439056809947731E-3</c:v>
                </c:pt>
                <c:pt idx="3">
                  <c:v>6.3439056809947731E-3</c:v>
                </c:pt>
                <c:pt idx="4">
                  <c:v>6.3439056809947731E-3</c:v>
                </c:pt>
                <c:pt idx="5">
                  <c:v>6.3439056809947731E-3</c:v>
                </c:pt>
                <c:pt idx="6">
                  <c:v>6.3439056809947731E-3</c:v>
                </c:pt>
                <c:pt idx="7">
                  <c:v>6.3439056809947731E-3</c:v>
                </c:pt>
                <c:pt idx="8">
                  <c:v>6.3439056809947731E-3</c:v>
                </c:pt>
                <c:pt idx="9">
                  <c:v>6.3439056809947731E-3</c:v>
                </c:pt>
                <c:pt idx="10">
                  <c:v>6.3439056809947731E-3</c:v>
                </c:pt>
                <c:pt idx="11">
                  <c:v>6.3439056809947731E-3</c:v>
                </c:pt>
              </c:numCache>
            </c:numRef>
          </c:val>
          <c:smooth val="0"/>
          <c:extLst>
            <c:ext xmlns:c16="http://schemas.microsoft.com/office/drawing/2014/chart" uri="{C3380CC4-5D6E-409C-BE32-E72D297353CC}">
              <c16:uniqueId val="{00000002-EB0C-4DB3-9FF1-1635B8D62086}"/>
            </c:ext>
          </c:extLst>
        </c:ser>
        <c:ser>
          <c:idx val="3"/>
          <c:order val="3"/>
          <c:tx>
            <c:strRef>
              <c:f>Agua!$E$68</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val>
            <c:numRef>
              <c:f>Agua!$E$69:$E$80</c:f>
              <c:numCache>
                <c:formatCode>General</c:formatCode>
                <c:ptCount val="12"/>
                <c:pt idx="0">
                  <c:v>1.0314887294402305E-2</c:v>
                </c:pt>
                <c:pt idx="1">
                  <c:v>1.0314887294402305E-2</c:v>
                </c:pt>
                <c:pt idx="2">
                  <c:v>1.0314887294402305E-2</c:v>
                </c:pt>
                <c:pt idx="3">
                  <c:v>1.0314887294402305E-2</c:v>
                </c:pt>
                <c:pt idx="4">
                  <c:v>1.0314887294402305E-2</c:v>
                </c:pt>
                <c:pt idx="5">
                  <c:v>1.0314887294402305E-2</c:v>
                </c:pt>
                <c:pt idx="6">
                  <c:v>1.0314887294402305E-2</c:v>
                </c:pt>
                <c:pt idx="7">
                  <c:v>1.0314887294402305E-2</c:v>
                </c:pt>
                <c:pt idx="8">
                  <c:v>1.0314887294402305E-2</c:v>
                </c:pt>
                <c:pt idx="9">
                  <c:v>1.0314887294402305E-2</c:v>
                </c:pt>
                <c:pt idx="10">
                  <c:v>1.0314887294402305E-2</c:v>
                </c:pt>
                <c:pt idx="11">
                  <c:v>1.0314887294402305E-2</c:v>
                </c:pt>
              </c:numCache>
            </c:numRef>
          </c:val>
          <c:smooth val="0"/>
          <c:extLst>
            <c:ext xmlns:c16="http://schemas.microsoft.com/office/drawing/2014/chart" uri="{C3380CC4-5D6E-409C-BE32-E72D297353CC}">
              <c16:uniqueId val="{00000003-EB0C-4DB3-9FF1-1635B8D62086}"/>
            </c:ext>
          </c:extLst>
        </c:ser>
        <c:dLbls>
          <c:showLegendKey val="0"/>
          <c:showVal val="1"/>
          <c:showCatName val="0"/>
          <c:showSerName val="0"/>
          <c:showPercent val="0"/>
          <c:showBubbleSize val="0"/>
        </c:dLbls>
        <c:marker val="1"/>
        <c:smooth val="0"/>
        <c:axId val="313355488"/>
        <c:axId val="402273008"/>
      </c:lineChart>
      <c:catAx>
        <c:axId val="313355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2273008"/>
        <c:crosses val="autoZero"/>
        <c:auto val="1"/>
        <c:lblAlgn val="ctr"/>
        <c:lblOffset val="100"/>
        <c:noMultiLvlLbl val="0"/>
      </c:catAx>
      <c:valAx>
        <c:axId val="402273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335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Madre de la Sabiduria para 2018</a:t>
            </a:r>
            <a:endParaRPr lang="es-CO"/>
          </a:p>
        </c:rich>
      </c:tx>
      <c:layout>
        <c:manualLayout>
          <c:xMode val="edge"/>
          <c:yMode val="edge"/>
          <c:x val="0.17087014725568941"/>
          <c:y val="2.50544761041560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Agua!$A$88:$A$98</c:f>
              <c:strCache>
                <c:ptCount val="11"/>
                <c:pt idx="0">
                  <c:v>11.ENE</c:v>
                </c:pt>
                <c:pt idx="1">
                  <c:v>12.FEB</c:v>
                </c:pt>
                <c:pt idx="2">
                  <c:v>13.MAR</c:v>
                </c:pt>
                <c:pt idx="3">
                  <c:v>14.ABR</c:v>
                </c:pt>
                <c:pt idx="4">
                  <c:v>15.MAY</c:v>
                </c:pt>
                <c:pt idx="5">
                  <c:v>16.JUN</c:v>
                </c:pt>
                <c:pt idx="6">
                  <c:v>18.AGOS</c:v>
                </c:pt>
                <c:pt idx="7">
                  <c:v>19.SEP</c:v>
                </c:pt>
                <c:pt idx="8">
                  <c:v>20.OCT</c:v>
                </c:pt>
                <c:pt idx="9">
                  <c:v>21.NOV</c:v>
                </c:pt>
                <c:pt idx="10">
                  <c:v>22.DIC</c:v>
                </c:pt>
              </c:strCache>
            </c:strRef>
          </c:cat>
          <c:val>
            <c:numRef>
              <c:f>Agua!$B$88:$B$98</c:f>
              <c:numCache>
                <c:formatCode>0.000</c:formatCode>
                <c:ptCount val="11"/>
                <c:pt idx="0">
                  <c:v>6.1969753000000002E-2</c:v>
                </c:pt>
                <c:pt idx="1">
                  <c:v>7.3957948999999995E-2</c:v>
                </c:pt>
                <c:pt idx="2">
                  <c:v>4.8413868999999998E-2</c:v>
                </c:pt>
                <c:pt idx="3">
                  <c:v>2.7941719E-2</c:v>
                </c:pt>
                <c:pt idx="4">
                  <c:v>3.8454444999999997E-2</c:v>
                </c:pt>
                <c:pt idx="5">
                  <c:v>3.1999262000000001E-2</c:v>
                </c:pt>
                <c:pt idx="6">
                  <c:v>5.6436739E-2</c:v>
                </c:pt>
                <c:pt idx="7">
                  <c:v>5.1088159000000001E-2</c:v>
                </c:pt>
                <c:pt idx="8">
                  <c:v>5.0073774000000001E-2</c:v>
                </c:pt>
                <c:pt idx="9">
                  <c:v>4.2143120999999999E-2</c:v>
                </c:pt>
                <c:pt idx="10">
                  <c:v>2.2408705000000001E-2</c:v>
                </c:pt>
              </c:numCache>
            </c:numRef>
          </c:val>
          <c:extLst>
            <c:ext xmlns:c16="http://schemas.microsoft.com/office/drawing/2014/chart" uri="{C3380CC4-5D6E-409C-BE32-E72D297353CC}">
              <c16:uniqueId val="{00000000-D6C2-4750-80DB-2622D652F728}"/>
            </c:ext>
          </c:extLst>
        </c:ser>
        <c:dLbls>
          <c:showLegendKey val="0"/>
          <c:showVal val="1"/>
          <c:showCatName val="0"/>
          <c:showSerName val="0"/>
          <c:showPercent val="0"/>
          <c:showBubbleSize val="0"/>
        </c:dLbls>
        <c:gapWidth val="219"/>
        <c:overlap val="-27"/>
        <c:axId val="402277488"/>
        <c:axId val="402278048"/>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Agua!$A$88:$A$98</c:f>
              <c:strCache>
                <c:ptCount val="11"/>
                <c:pt idx="0">
                  <c:v>11.ENE</c:v>
                </c:pt>
                <c:pt idx="1">
                  <c:v>12.FEB</c:v>
                </c:pt>
                <c:pt idx="2">
                  <c:v>13.MAR</c:v>
                </c:pt>
                <c:pt idx="3">
                  <c:v>14.ABR</c:v>
                </c:pt>
                <c:pt idx="4">
                  <c:v>15.MAY</c:v>
                </c:pt>
                <c:pt idx="5">
                  <c:v>16.JUN</c:v>
                </c:pt>
                <c:pt idx="6">
                  <c:v>18.AGOS</c:v>
                </c:pt>
                <c:pt idx="7">
                  <c:v>19.SEP</c:v>
                </c:pt>
                <c:pt idx="8">
                  <c:v>20.OCT</c:v>
                </c:pt>
                <c:pt idx="9">
                  <c:v>21.NOV</c:v>
                </c:pt>
                <c:pt idx="10">
                  <c:v>22.DIC</c:v>
                </c:pt>
              </c:strCache>
            </c:strRef>
          </c:cat>
          <c:val>
            <c:numRef>
              <c:f>Agua!$C$88:$C$98</c:f>
              <c:numCache>
                <c:formatCode>General</c:formatCode>
                <c:ptCount val="11"/>
                <c:pt idx="0">
                  <c:v>7.9000000000000001E-2</c:v>
                </c:pt>
                <c:pt idx="1">
                  <c:v>7.9000000000000001E-2</c:v>
                </c:pt>
                <c:pt idx="2">
                  <c:v>7.9000000000000001E-2</c:v>
                </c:pt>
                <c:pt idx="3">
                  <c:v>7.9000000000000001E-2</c:v>
                </c:pt>
                <c:pt idx="4">
                  <c:v>7.9000000000000001E-2</c:v>
                </c:pt>
                <c:pt idx="5">
                  <c:v>7.9000000000000001E-2</c:v>
                </c:pt>
                <c:pt idx="6">
                  <c:v>7.9000000000000001E-2</c:v>
                </c:pt>
                <c:pt idx="7">
                  <c:v>7.9000000000000001E-2</c:v>
                </c:pt>
                <c:pt idx="8">
                  <c:v>7.9000000000000001E-2</c:v>
                </c:pt>
                <c:pt idx="9">
                  <c:v>7.9000000000000001E-2</c:v>
                </c:pt>
                <c:pt idx="10">
                  <c:v>7.9000000000000001E-2</c:v>
                </c:pt>
              </c:numCache>
            </c:numRef>
          </c:val>
          <c:smooth val="0"/>
          <c:extLst>
            <c:ext xmlns:c16="http://schemas.microsoft.com/office/drawing/2014/chart" uri="{C3380CC4-5D6E-409C-BE32-E72D297353CC}">
              <c16:uniqueId val="{00000001-D6C2-4750-80DB-2622D652F728}"/>
            </c:ext>
          </c:extLst>
        </c:ser>
        <c:ser>
          <c:idx val="2"/>
          <c:order val="2"/>
          <c:tx>
            <c:strRef>
              <c:f>Agua!$D$87</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Agua!$D$88:$D$98</c:f>
              <c:numCache>
                <c:formatCode>General</c:formatCode>
                <c:ptCount val="11"/>
                <c:pt idx="0">
                  <c:v>7.1521335343178977E-2</c:v>
                </c:pt>
                <c:pt idx="1">
                  <c:v>7.1521335343178977E-2</c:v>
                </c:pt>
                <c:pt idx="2">
                  <c:v>7.1521335343178977E-2</c:v>
                </c:pt>
                <c:pt idx="3">
                  <c:v>7.1521335343178977E-2</c:v>
                </c:pt>
                <c:pt idx="4">
                  <c:v>7.1521335343178977E-2</c:v>
                </c:pt>
                <c:pt idx="5">
                  <c:v>7.1521335343178977E-2</c:v>
                </c:pt>
                <c:pt idx="6">
                  <c:v>7.1521335343178977E-2</c:v>
                </c:pt>
                <c:pt idx="7">
                  <c:v>7.1521335343178977E-2</c:v>
                </c:pt>
                <c:pt idx="8">
                  <c:v>7.1521335343178977E-2</c:v>
                </c:pt>
                <c:pt idx="9">
                  <c:v>7.1521335343178977E-2</c:v>
                </c:pt>
                <c:pt idx="10">
                  <c:v>7.1521335343178977E-2</c:v>
                </c:pt>
              </c:numCache>
            </c:numRef>
          </c:val>
          <c:smooth val="0"/>
          <c:extLst>
            <c:ext xmlns:c16="http://schemas.microsoft.com/office/drawing/2014/chart" uri="{C3380CC4-5D6E-409C-BE32-E72D297353CC}">
              <c16:uniqueId val="{00000002-D6C2-4750-80DB-2622D652F728}"/>
            </c:ext>
          </c:extLst>
        </c:ser>
        <c:ser>
          <c:idx val="3"/>
          <c:order val="3"/>
          <c:tx>
            <c:strRef>
              <c:f>Agua!$E$87</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val>
            <c:numRef>
              <c:f>Agua!$E$88:$E$98</c:f>
              <c:numCache>
                <c:formatCode>General</c:formatCode>
                <c:ptCount val="11"/>
                <c:pt idx="0">
                  <c:v>8.6478664656821025E-2</c:v>
                </c:pt>
                <c:pt idx="1">
                  <c:v>8.6478664656821025E-2</c:v>
                </c:pt>
                <c:pt idx="2">
                  <c:v>8.6478664656821025E-2</c:v>
                </c:pt>
                <c:pt idx="3">
                  <c:v>8.6478664656821025E-2</c:v>
                </c:pt>
                <c:pt idx="4">
                  <c:v>8.6478664656821025E-2</c:v>
                </c:pt>
                <c:pt idx="5">
                  <c:v>8.6478664656821025E-2</c:v>
                </c:pt>
                <c:pt idx="6">
                  <c:v>8.6478664656821025E-2</c:v>
                </c:pt>
                <c:pt idx="7">
                  <c:v>8.6478664656821025E-2</c:v>
                </c:pt>
                <c:pt idx="8">
                  <c:v>8.6478664656821025E-2</c:v>
                </c:pt>
                <c:pt idx="9">
                  <c:v>8.6478664656821025E-2</c:v>
                </c:pt>
                <c:pt idx="10">
                  <c:v>8.6478664656821025E-2</c:v>
                </c:pt>
              </c:numCache>
            </c:numRef>
          </c:val>
          <c:smooth val="0"/>
          <c:extLst>
            <c:ext xmlns:c16="http://schemas.microsoft.com/office/drawing/2014/chart" uri="{C3380CC4-5D6E-409C-BE32-E72D297353CC}">
              <c16:uniqueId val="{00000003-D6C2-4750-80DB-2622D652F728}"/>
            </c:ext>
          </c:extLst>
        </c:ser>
        <c:dLbls>
          <c:showLegendKey val="0"/>
          <c:showVal val="1"/>
          <c:showCatName val="0"/>
          <c:showSerName val="0"/>
          <c:showPercent val="0"/>
          <c:showBubbleSize val="0"/>
        </c:dLbls>
        <c:marker val="1"/>
        <c:smooth val="0"/>
        <c:axId val="402277488"/>
        <c:axId val="402278048"/>
      </c:lineChart>
      <c:catAx>
        <c:axId val="402277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2278048"/>
        <c:crosses val="autoZero"/>
        <c:auto val="1"/>
        <c:lblAlgn val="ctr"/>
        <c:lblOffset val="100"/>
        <c:noMultiLvlLbl val="0"/>
      </c:catAx>
      <c:valAx>
        <c:axId val="40227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227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Planta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Agua!$A$106:$A$117</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Agua!$B$106:$B$117</c:f>
              <c:numCache>
                <c:formatCode>General</c:formatCode>
                <c:ptCount val="12"/>
                <c:pt idx="0">
                  <c:v>81</c:v>
                </c:pt>
                <c:pt idx="1">
                  <c:v>70</c:v>
                </c:pt>
                <c:pt idx="2">
                  <c:v>309</c:v>
                </c:pt>
                <c:pt idx="3">
                  <c:v>547</c:v>
                </c:pt>
                <c:pt idx="4">
                  <c:v>84</c:v>
                </c:pt>
                <c:pt idx="5">
                  <c:v>72</c:v>
                </c:pt>
                <c:pt idx="6">
                  <c:v>80</c:v>
                </c:pt>
                <c:pt idx="7">
                  <c:v>105</c:v>
                </c:pt>
                <c:pt idx="8">
                  <c:v>91</c:v>
                </c:pt>
                <c:pt idx="9">
                  <c:v>115</c:v>
                </c:pt>
                <c:pt idx="10">
                  <c:v>136</c:v>
                </c:pt>
                <c:pt idx="11">
                  <c:v>47</c:v>
                </c:pt>
              </c:numCache>
            </c:numRef>
          </c:val>
          <c:extLst>
            <c:ext xmlns:c16="http://schemas.microsoft.com/office/drawing/2014/chart" uri="{C3380CC4-5D6E-409C-BE32-E72D297353CC}">
              <c16:uniqueId val="{00000000-9148-49FF-8114-56CE68732839}"/>
            </c:ext>
          </c:extLst>
        </c:ser>
        <c:dLbls>
          <c:showLegendKey val="0"/>
          <c:showVal val="1"/>
          <c:showCatName val="0"/>
          <c:showSerName val="0"/>
          <c:showPercent val="0"/>
          <c:showBubbleSize val="0"/>
        </c:dLbls>
        <c:gapWidth val="219"/>
        <c:overlap val="-27"/>
        <c:axId val="314466016"/>
        <c:axId val="31446657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Agua!$A$106:$A$117</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Agua!$C$106:$C$117</c:f>
              <c:numCache>
                <c:formatCode>General</c:formatCode>
                <c:ptCount val="12"/>
                <c:pt idx="0">
                  <c:v>78.5</c:v>
                </c:pt>
                <c:pt idx="1">
                  <c:v>78.5</c:v>
                </c:pt>
                <c:pt idx="2">
                  <c:v>78.5</c:v>
                </c:pt>
                <c:pt idx="3">
                  <c:v>78.5</c:v>
                </c:pt>
                <c:pt idx="4">
                  <c:v>78.5</c:v>
                </c:pt>
                <c:pt idx="5">
                  <c:v>78.5</c:v>
                </c:pt>
                <c:pt idx="6">
                  <c:v>78.5</c:v>
                </c:pt>
                <c:pt idx="7">
                  <c:v>78.5</c:v>
                </c:pt>
                <c:pt idx="8">
                  <c:v>78.5</c:v>
                </c:pt>
                <c:pt idx="9">
                  <c:v>78.5</c:v>
                </c:pt>
                <c:pt idx="10">
                  <c:v>78.5</c:v>
                </c:pt>
                <c:pt idx="11">
                  <c:v>78.5</c:v>
                </c:pt>
              </c:numCache>
            </c:numRef>
          </c:val>
          <c:smooth val="0"/>
          <c:extLst>
            <c:ext xmlns:c16="http://schemas.microsoft.com/office/drawing/2014/chart" uri="{C3380CC4-5D6E-409C-BE32-E72D297353CC}">
              <c16:uniqueId val="{00000001-9148-49FF-8114-56CE68732839}"/>
            </c:ext>
          </c:extLst>
        </c:ser>
        <c:ser>
          <c:idx val="2"/>
          <c:order val="2"/>
          <c:tx>
            <c:strRef>
              <c:f>Agua!$D$16</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Agua!$A$106:$A$117</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Agua!$D$106:$D$117</c:f>
              <c:numCache>
                <c:formatCode>General</c:formatCode>
                <c:ptCount val="12"/>
                <c:pt idx="0">
                  <c:v>11.379619762833443</c:v>
                </c:pt>
                <c:pt idx="1">
                  <c:v>11.379619762833443</c:v>
                </c:pt>
                <c:pt idx="2">
                  <c:v>11.379619762833443</c:v>
                </c:pt>
                <c:pt idx="3">
                  <c:v>11.379619762833443</c:v>
                </c:pt>
                <c:pt idx="4">
                  <c:v>11.379619762833443</c:v>
                </c:pt>
                <c:pt idx="5">
                  <c:v>11.379619762833443</c:v>
                </c:pt>
                <c:pt idx="6">
                  <c:v>11.379619762833443</c:v>
                </c:pt>
                <c:pt idx="7">
                  <c:v>11.379619762833443</c:v>
                </c:pt>
                <c:pt idx="8">
                  <c:v>11.379619762833443</c:v>
                </c:pt>
                <c:pt idx="9">
                  <c:v>11.379619762833443</c:v>
                </c:pt>
                <c:pt idx="10">
                  <c:v>11.379619762833443</c:v>
                </c:pt>
                <c:pt idx="11">
                  <c:v>11.379619762833443</c:v>
                </c:pt>
              </c:numCache>
            </c:numRef>
          </c:val>
          <c:smooth val="0"/>
          <c:extLst>
            <c:ext xmlns:c16="http://schemas.microsoft.com/office/drawing/2014/chart" uri="{C3380CC4-5D6E-409C-BE32-E72D297353CC}">
              <c16:uniqueId val="{00000002-9148-49FF-8114-56CE68732839}"/>
            </c:ext>
          </c:extLst>
        </c:ser>
        <c:ser>
          <c:idx val="3"/>
          <c:order val="3"/>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cat>
            <c:strRef>
              <c:f>Agua!$A$106:$A$117</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Agua!$E$106:$E$117</c:f>
              <c:numCache>
                <c:formatCode>General</c:formatCode>
                <c:ptCount val="12"/>
                <c:pt idx="0">
                  <c:v>150.31562429968648</c:v>
                </c:pt>
                <c:pt idx="1">
                  <c:v>150.31562429968648</c:v>
                </c:pt>
                <c:pt idx="2">
                  <c:v>150.31562429968648</c:v>
                </c:pt>
                <c:pt idx="3">
                  <c:v>150.31562429968648</c:v>
                </c:pt>
                <c:pt idx="4">
                  <c:v>150.31562429968648</c:v>
                </c:pt>
                <c:pt idx="5">
                  <c:v>150.31562429968648</c:v>
                </c:pt>
                <c:pt idx="6">
                  <c:v>150.31562429968648</c:v>
                </c:pt>
                <c:pt idx="7">
                  <c:v>150.31562429968648</c:v>
                </c:pt>
                <c:pt idx="8">
                  <c:v>150.31562429968648</c:v>
                </c:pt>
                <c:pt idx="9">
                  <c:v>150.31562429968648</c:v>
                </c:pt>
                <c:pt idx="10">
                  <c:v>150.31562429968648</c:v>
                </c:pt>
                <c:pt idx="11">
                  <c:v>150.31562429968648</c:v>
                </c:pt>
              </c:numCache>
            </c:numRef>
          </c:val>
          <c:smooth val="0"/>
          <c:extLst>
            <c:ext xmlns:c16="http://schemas.microsoft.com/office/drawing/2014/chart" uri="{C3380CC4-5D6E-409C-BE32-E72D297353CC}">
              <c16:uniqueId val="{00000003-9148-49FF-8114-56CE68732839}"/>
            </c:ext>
          </c:extLst>
        </c:ser>
        <c:dLbls>
          <c:showLegendKey val="0"/>
          <c:showVal val="1"/>
          <c:showCatName val="0"/>
          <c:showSerName val="0"/>
          <c:showPercent val="0"/>
          <c:showBubbleSize val="0"/>
        </c:dLbls>
        <c:marker val="1"/>
        <c:smooth val="0"/>
        <c:axId val="314466016"/>
        <c:axId val="314466576"/>
      </c:lineChart>
      <c:catAx>
        <c:axId val="314466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66576"/>
        <c:crosses val="autoZero"/>
        <c:auto val="1"/>
        <c:lblAlgn val="ctr"/>
        <c:lblOffset val="100"/>
        <c:noMultiLvlLbl val="0"/>
      </c:catAx>
      <c:valAx>
        <c:axId val="31446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66016"/>
        <c:crosses val="autoZero"/>
        <c:crossBetween val="between"/>
      </c:valAx>
      <c:spPr>
        <a:noFill/>
        <a:ln>
          <a:noFill/>
        </a:ln>
        <a:effectLst/>
      </c:spPr>
    </c:plotArea>
    <c:legend>
      <c:legendPos val="b"/>
      <c:layout>
        <c:manualLayout>
          <c:xMode val="edge"/>
          <c:yMode val="edge"/>
          <c:x val="0.30488238494582992"/>
          <c:y val="0.77313821724417642"/>
          <c:w val="0.41233481862676291"/>
          <c:h val="8.53425319753865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Lote 10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Agua!$A$123:$A$134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Agua!$B$123:$B$134</c:f>
              <c:numCache>
                <c:formatCode>0.00</c:formatCode>
                <c:ptCount val="12"/>
                <c:pt idx="0">
                  <c:v>1</c:v>
                </c:pt>
                <c:pt idx="1">
                  <c:v>0.27</c:v>
                </c:pt>
                <c:pt idx="2">
                  <c:v>1.066666667</c:v>
                </c:pt>
                <c:pt idx="3">
                  <c:v>0.4</c:v>
                </c:pt>
                <c:pt idx="4">
                  <c:v>3.8666666670000001</c:v>
                </c:pt>
                <c:pt idx="5">
                  <c:v>9.1333333329999995</c:v>
                </c:pt>
                <c:pt idx="6">
                  <c:v>0.6</c:v>
                </c:pt>
                <c:pt idx="7">
                  <c:v>1.3333333329999999</c:v>
                </c:pt>
                <c:pt idx="8">
                  <c:v>0.73333333300000003</c:v>
                </c:pt>
                <c:pt idx="9">
                  <c:v>0.4</c:v>
                </c:pt>
                <c:pt idx="10">
                  <c:v>1.8666666670000001</c:v>
                </c:pt>
                <c:pt idx="11" formatCode="General">
                  <c:v>0.2</c:v>
                </c:pt>
              </c:numCache>
            </c:numRef>
          </c:val>
          <c:extLst>
            <c:ext xmlns:c16="http://schemas.microsoft.com/office/drawing/2014/chart" uri="{C3380CC4-5D6E-409C-BE32-E72D297353CC}">
              <c16:uniqueId val="{00000000-2888-4837-A9E1-A2FF76E82232}"/>
            </c:ext>
          </c:extLst>
        </c:ser>
        <c:dLbls>
          <c:showLegendKey val="0"/>
          <c:showVal val="1"/>
          <c:showCatName val="0"/>
          <c:showSerName val="0"/>
          <c:showPercent val="0"/>
          <c:showBubbleSize val="0"/>
        </c:dLbls>
        <c:gapWidth val="219"/>
        <c:overlap val="-27"/>
        <c:axId val="314470496"/>
        <c:axId val="31447105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Agua!$A$123:$A$134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Agua!$C$123:$C$134</c:f>
              <c:numCache>
                <c:formatCode>General</c:formatCode>
                <c:ptCount val="12"/>
                <c:pt idx="0">
                  <c:v>0.89</c:v>
                </c:pt>
                <c:pt idx="1">
                  <c:v>0.89</c:v>
                </c:pt>
                <c:pt idx="2">
                  <c:v>0.89</c:v>
                </c:pt>
                <c:pt idx="3">
                  <c:v>0.89</c:v>
                </c:pt>
                <c:pt idx="4">
                  <c:v>0.89</c:v>
                </c:pt>
                <c:pt idx="5">
                  <c:v>0.89</c:v>
                </c:pt>
                <c:pt idx="6">
                  <c:v>0.89</c:v>
                </c:pt>
                <c:pt idx="7">
                  <c:v>0.89</c:v>
                </c:pt>
                <c:pt idx="8">
                  <c:v>0.89</c:v>
                </c:pt>
                <c:pt idx="9">
                  <c:v>0.89</c:v>
                </c:pt>
                <c:pt idx="10">
                  <c:v>0.89</c:v>
                </c:pt>
                <c:pt idx="11">
                  <c:v>0.89</c:v>
                </c:pt>
              </c:numCache>
            </c:numRef>
          </c:val>
          <c:smooth val="0"/>
          <c:extLst>
            <c:ext xmlns:c16="http://schemas.microsoft.com/office/drawing/2014/chart" uri="{C3380CC4-5D6E-409C-BE32-E72D297353CC}">
              <c16:uniqueId val="{00000001-2888-4837-A9E1-A2FF76E82232}"/>
            </c:ext>
          </c:extLst>
        </c:ser>
        <c:ser>
          <c:idx val="3"/>
          <c:order val="2"/>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cat>
            <c:strRef>
              <c:f>Agua!$A$123:$A$134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Agua!$E$123:$E$134</c:f>
              <c:numCache>
                <c:formatCode>General</c:formatCode>
                <c:ptCount val="12"/>
                <c:pt idx="0">
                  <c:v>2.1657646811159608</c:v>
                </c:pt>
                <c:pt idx="1">
                  <c:v>2.1657646811159608</c:v>
                </c:pt>
                <c:pt idx="2">
                  <c:v>2.1657646811159608</c:v>
                </c:pt>
                <c:pt idx="3">
                  <c:v>2.1657646811159608</c:v>
                </c:pt>
                <c:pt idx="4">
                  <c:v>2.1657646811159608</c:v>
                </c:pt>
                <c:pt idx="5">
                  <c:v>2.1657646811159608</c:v>
                </c:pt>
                <c:pt idx="6">
                  <c:v>2.1657646811159608</c:v>
                </c:pt>
                <c:pt idx="7">
                  <c:v>2.1657646811159608</c:v>
                </c:pt>
                <c:pt idx="8">
                  <c:v>2.1657646811159608</c:v>
                </c:pt>
                <c:pt idx="9">
                  <c:v>2.1657646811159608</c:v>
                </c:pt>
                <c:pt idx="10">
                  <c:v>2.1657646811159608</c:v>
                </c:pt>
                <c:pt idx="11">
                  <c:v>2.1657646811159608</c:v>
                </c:pt>
              </c:numCache>
            </c:numRef>
          </c:val>
          <c:smooth val="0"/>
          <c:extLst>
            <c:ext xmlns:c16="http://schemas.microsoft.com/office/drawing/2014/chart" uri="{C3380CC4-5D6E-409C-BE32-E72D297353CC}">
              <c16:uniqueId val="{00000002-2888-4837-A9E1-A2FF76E82232}"/>
            </c:ext>
          </c:extLst>
        </c:ser>
        <c:dLbls>
          <c:showLegendKey val="0"/>
          <c:showVal val="1"/>
          <c:showCatName val="0"/>
          <c:showSerName val="0"/>
          <c:showPercent val="0"/>
          <c:showBubbleSize val="0"/>
        </c:dLbls>
        <c:marker val="1"/>
        <c:smooth val="0"/>
        <c:axId val="314470496"/>
        <c:axId val="314471056"/>
      </c:lineChart>
      <c:catAx>
        <c:axId val="314470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71056"/>
        <c:crosses val="autoZero"/>
        <c:auto val="1"/>
        <c:lblAlgn val="ctr"/>
        <c:lblOffset val="100"/>
        <c:noMultiLvlLbl val="0"/>
      </c:catAx>
      <c:valAx>
        <c:axId val="314471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70496"/>
        <c:crosses val="autoZero"/>
        <c:crossBetween val="between"/>
      </c:valAx>
      <c:spPr>
        <a:noFill/>
        <a:ln>
          <a:noFill/>
        </a:ln>
        <a:effectLst/>
      </c:spPr>
    </c:plotArea>
    <c:legend>
      <c:legendPos val="b"/>
      <c:layout>
        <c:manualLayout>
          <c:xMode val="edge"/>
          <c:yMode val="edge"/>
          <c:x val="0.30403926543098553"/>
          <c:y val="0.80585214741791045"/>
          <c:w val="0.3607874597975656"/>
          <c:h val="7.88205864921199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Lote 11 para 2018</a:t>
            </a:r>
            <a:endParaRPr lang="es-CO"/>
          </a:p>
        </c:rich>
      </c:tx>
      <c:layout>
        <c:manualLayout>
          <c:xMode val="edge"/>
          <c:yMode val="edge"/>
          <c:x val="0.17087014725568941"/>
          <c:y val="2.1984375846824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Agua!$A$142:$A$153</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Agua!$B$142:$B$153</c:f>
              <c:numCache>
                <c:formatCode>0.00</c:formatCode>
                <c:ptCount val="12"/>
                <c:pt idx="0">
                  <c:v>0.46666666699999998</c:v>
                </c:pt>
                <c:pt idx="1">
                  <c:v>0.87</c:v>
                </c:pt>
                <c:pt idx="2">
                  <c:v>0.8</c:v>
                </c:pt>
                <c:pt idx="3">
                  <c:v>0.73333333300000003</c:v>
                </c:pt>
                <c:pt idx="4">
                  <c:v>0.66666666699999999</c:v>
                </c:pt>
                <c:pt idx="5">
                  <c:v>0.6</c:v>
                </c:pt>
                <c:pt idx="6">
                  <c:v>0.33333333300000001</c:v>
                </c:pt>
                <c:pt idx="7">
                  <c:v>0.66666666699999999</c:v>
                </c:pt>
                <c:pt idx="8">
                  <c:v>0.53333333299999997</c:v>
                </c:pt>
                <c:pt idx="9">
                  <c:v>0.53333333299999997</c:v>
                </c:pt>
                <c:pt idx="10">
                  <c:v>0.53333333299999997</c:v>
                </c:pt>
                <c:pt idx="11">
                  <c:v>0.2</c:v>
                </c:pt>
              </c:numCache>
            </c:numRef>
          </c:val>
          <c:extLst>
            <c:ext xmlns:c16="http://schemas.microsoft.com/office/drawing/2014/chart" uri="{C3380CC4-5D6E-409C-BE32-E72D297353CC}">
              <c16:uniqueId val="{00000000-842E-4BA4-94B7-31EA567C20A0}"/>
            </c:ext>
          </c:extLst>
        </c:ser>
        <c:dLbls>
          <c:showLegendKey val="0"/>
          <c:showVal val="1"/>
          <c:showCatName val="0"/>
          <c:showSerName val="0"/>
          <c:showPercent val="0"/>
          <c:showBubbleSize val="0"/>
        </c:dLbls>
        <c:gapWidth val="219"/>
        <c:overlap val="-27"/>
        <c:axId val="314475536"/>
        <c:axId val="31447609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Agua!$A$142:$A$153</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Agua!$C$142:$C$153</c:f>
              <c:numCache>
                <c:formatCode>General</c:formatCode>
                <c:ptCount val="12"/>
                <c:pt idx="0">
                  <c:v>0.3</c:v>
                </c:pt>
                <c:pt idx="1">
                  <c:v>0.3</c:v>
                </c:pt>
                <c:pt idx="2">
                  <c:v>0.3</c:v>
                </c:pt>
                <c:pt idx="3">
                  <c:v>0.3</c:v>
                </c:pt>
                <c:pt idx="4">
                  <c:v>0.3</c:v>
                </c:pt>
                <c:pt idx="5">
                  <c:v>0.3</c:v>
                </c:pt>
                <c:pt idx="6">
                  <c:v>0.3</c:v>
                </c:pt>
                <c:pt idx="7">
                  <c:v>0.3</c:v>
                </c:pt>
                <c:pt idx="8">
                  <c:v>0.3</c:v>
                </c:pt>
                <c:pt idx="9">
                  <c:v>0.3</c:v>
                </c:pt>
                <c:pt idx="10">
                  <c:v>0.3</c:v>
                </c:pt>
                <c:pt idx="11">
                  <c:v>0.3</c:v>
                </c:pt>
              </c:numCache>
            </c:numRef>
          </c:val>
          <c:smooth val="0"/>
          <c:extLst>
            <c:ext xmlns:c16="http://schemas.microsoft.com/office/drawing/2014/chart" uri="{C3380CC4-5D6E-409C-BE32-E72D297353CC}">
              <c16:uniqueId val="{00000001-842E-4BA4-94B7-31EA567C20A0}"/>
            </c:ext>
          </c:extLst>
        </c:ser>
        <c:ser>
          <c:idx val="2"/>
          <c:order val="2"/>
          <c:tx>
            <c:strRef>
              <c:f>Agua!$D$16</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Agua!$A$142:$A$153</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Agua!$D$142:$D$153</c:f>
              <c:numCache>
                <c:formatCode>General</c:formatCode>
                <c:ptCount val="12"/>
                <c:pt idx="0">
                  <c:v>0.21126780458122052</c:v>
                </c:pt>
                <c:pt idx="1">
                  <c:v>0.21126780458122052</c:v>
                </c:pt>
                <c:pt idx="2">
                  <c:v>0.21126780458122052</c:v>
                </c:pt>
                <c:pt idx="3">
                  <c:v>0.21126780458122052</c:v>
                </c:pt>
                <c:pt idx="4">
                  <c:v>0.21126780458122052</c:v>
                </c:pt>
                <c:pt idx="5">
                  <c:v>0.21126780458122052</c:v>
                </c:pt>
                <c:pt idx="6">
                  <c:v>0.21126780458122052</c:v>
                </c:pt>
                <c:pt idx="7">
                  <c:v>0.21126780458122052</c:v>
                </c:pt>
                <c:pt idx="8">
                  <c:v>0.21126780458122052</c:v>
                </c:pt>
                <c:pt idx="9">
                  <c:v>0.21126780458122052</c:v>
                </c:pt>
                <c:pt idx="10">
                  <c:v>0.21126780458122052</c:v>
                </c:pt>
                <c:pt idx="11">
                  <c:v>0.21126780458122052</c:v>
                </c:pt>
              </c:numCache>
            </c:numRef>
          </c:val>
          <c:smooth val="0"/>
          <c:extLst>
            <c:ext xmlns:c16="http://schemas.microsoft.com/office/drawing/2014/chart" uri="{C3380CC4-5D6E-409C-BE32-E72D297353CC}">
              <c16:uniqueId val="{00000002-842E-4BA4-94B7-31EA567C20A0}"/>
            </c:ext>
          </c:extLst>
        </c:ser>
        <c:ser>
          <c:idx val="3"/>
          <c:order val="3"/>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cat>
            <c:strRef>
              <c:f>Agua!$A$142:$A$153</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Agua!$E$142:$E$153</c:f>
              <c:numCache>
                <c:formatCode>General</c:formatCode>
                <c:ptCount val="12"/>
                <c:pt idx="0">
                  <c:v>0.37568442751108411</c:v>
                </c:pt>
                <c:pt idx="1">
                  <c:v>0.37568442751108411</c:v>
                </c:pt>
                <c:pt idx="2">
                  <c:v>0.37568442751108411</c:v>
                </c:pt>
                <c:pt idx="3">
                  <c:v>0.37568442751108411</c:v>
                </c:pt>
                <c:pt idx="4">
                  <c:v>0.37568442751108411</c:v>
                </c:pt>
                <c:pt idx="5">
                  <c:v>0.37568442751108411</c:v>
                </c:pt>
                <c:pt idx="6">
                  <c:v>0.37568442751108411</c:v>
                </c:pt>
                <c:pt idx="7">
                  <c:v>0.37568442751108411</c:v>
                </c:pt>
                <c:pt idx="8">
                  <c:v>0.37568442751108411</c:v>
                </c:pt>
                <c:pt idx="9">
                  <c:v>0.37568442751108411</c:v>
                </c:pt>
                <c:pt idx="10">
                  <c:v>0.37568442751108411</c:v>
                </c:pt>
                <c:pt idx="11">
                  <c:v>0.37568442751108411</c:v>
                </c:pt>
              </c:numCache>
            </c:numRef>
          </c:val>
          <c:smooth val="0"/>
          <c:extLst>
            <c:ext xmlns:c16="http://schemas.microsoft.com/office/drawing/2014/chart" uri="{C3380CC4-5D6E-409C-BE32-E72D297353CC}">
              <c16:uniqueId val="{00000003-842E-4BA4-94B7-31EA567C20A0}"/>
            </c:ext>
          </c:extLst>
        </c:ser>
        <c:dLbls>
          <c:showLegendKey val="0"/>
          <c:showVal val="1"/>
          <c:showCatName val="0"/>
          <c:showSerName val="0"/>
          <c:showPercent val="0"/>
          <c:showBubbleSize val="0"/>
        </c:dLbls>
        <c:marker val="1"/>
        <c:smooth val="0"/>
        <c:axId val="314475536"/>
        <c:axId val="314476096"/>
      </c:lineChart>
      <c:catAx>
        <c:axId val="314475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76096"/>
        <c:crosses val="autoZero"/>
        <c:auto val="1"/>
        <c:lblAlgn val="ctr"/>
        <c:lblOffset val="100"/>
        <c:noMultiLvlLbl val="0"/>
      </c:catAx>
      <c:valAx>
        <c:axId val="31447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75536"/>
        <c:crosses val="autoZero"/>
        <c:crossBetween val="between"/>
      </c:valAx>
      <c:spPr>
        <a:noFill/>
        <a:ln>
          <a:noFill/>
        </a:ln>
        <a:effectLst/>
      </c:spPr>
    </c:plotArea>
    <c:legend>
      <c:legendPos val="b"/>
      <c:layout>
        <c:manualLayout>
          <c:xMode val="edge"/>
          <c:yMode val="edge"/>
          <c:x val="0.31309977213185447"/>
          <c:y val="0.78706147636802148"/>
          <c:w val="0.37716946617254338"/>
          <c:h val="8.01047780772023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Lote 12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2037792464696927E-2"/>
          <c:y val="0.25664497417274895"/>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Agua!$A$161:$A$172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Agua!$B$161:$B$172</c:f>
              <c:numCache>
                <c:formatCode>0.00</c:formatCode>
                <c:ptCount val="12"/>
                <c:pt idx="0">
                  <c:v>0.17647058800000001</c:v>
                </c:pt>
                <c:pt idx="1">
                  <c:v>0.18</c:v>
                </c:pt>
                <c:pt idx="2">
                  <c:v>0.117647059</c:v>
                </c:pt>
                <c:pt idx="3">
                  <c:v>0.17647058800000001</c:v>
                </c:pt>
                <c:pt idx="4">
                  <c:v>0.17647058800000001</c:v>
                </c:pt>
                <c:pt idx="5">
                  <c:v>0.117647059</c:v>
                </c:pt>
                <c:pt idx="6">
                  <c:v>0.17647058800000001</c:v>
                </c:pt>
                <c:pt idx="7">
                  <c:v>0.235294118</c:v>
                </c:pt>
                <c:pt idx="8">
                  <c:v>0.35294117600000002</c:v>
                </c:pt>
                <c:pt idx="9">
                  <c:v>0.17647058800000001</c:v>
                </c:pt>
                <c:pt idx="10">
                  <c:v>0.17647058800000001</c:v>
                </c:pt>
                <c:pt idx="11">
                  <c:v>5.8823528999999999E-2</c:v>
                </c:pt>
              </c:numCache>
            </c:numRef>
          </c:val>
          <c:extLst>
            <c:ext xmlns:c16="http://schemas.microsoft.com/office/drawing/2014/chart" uri="{C3380CC4-5D6E-409C-BE32-E72D297353CC}">
              <c16:uniqueId val="{00000000-26EA-47CE-B7EC-15F36B2B97F6}"/>
            </c:ext>
          </c:extLst>
        </c:ser>
        <c:dLbls>
          <c:showLegendKey val="0"/>
          <c:showVal val="1"/>
          <c:showCatName val="0"/>
          <c:showSerName val="0"/>
          <c:showPercent val="0"/>
          <c:showBubbleSize val="0"/>
        </c:dLbls>
        <c:gapWidth val="219"/>
        <c:overlap val="-27"/>
        <c:axId val="429731632"/>
        <c:axId val="429732192"/>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Agua!$A$161:$A$172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Agua!$C$161:$C$172</c:f>
              <c:numCache>
                <c:formatCode>0.00</c:formatCode>
                <c:ptCount val="12"/>
                <c:pt idx="0">
                  <c:v>0.42</c:v>
                </c:pt>
                <c:pt idx="1">
                  <c:v>0.42</c:v>
                </c:pt>
                <c:pt idx="2">
                  <c:v>0.42</c:v>
                </c:pt>
                <c:pt idx="3">
                  <c:v>0.42</c:v>
                </c:pt>
                <c:pt idx="4">
                  <c:v>0.42</c:v>
                </c:pt>
                <c:pt idx="5">
                  <c:v>0.42</c:v>
                </c:pt>
                <c:pt idx="6">
                  <c:v>0.42</c:v>
                </c:pt>
                <c:pt idx="7">
                  <c:v>0.42</c:v>
                </c:pt>
                <c:pt idx="8">
                  <c:v>0.42</c:v>
                </c:pt>
                <c:pt idx="9">
                  <c:v>0.42</c:v>
                </c:pt>
                <c:pt idx="10">
                  <c:v>0.42</c:v>
                </c:pt>
                <c:pt idx="11">
                  <c:v>0.42</c:v>
                </c:pt>
              </c:numCache>
            </c:numRef>
          </c:val>
          <c:smooth val="0"/>
          <c:extLst>
            <c:ext xmlns:c16="http://schemas.microsoft.com/office/drawing/2014/chart" uri="{C3380CC4-5D6E-409C-BE32-E72D297353CC}">
              <c16:uniqueId val="{00000001-26EA-47CE-B7EC-15F36B2B97F6}"/>
            </c:ext>
          </c:extLst>
        </c:ser>
        <c:ser>
          <c:idx val="2"/>
          <c:order val="2"/>
          <c:tx>
            <c:strRef>
              <c:f>Agua!$D$16</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Agua!$A$161:$A$172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Agua!$D$161:$D$172</c:f>
              <c:numCache>
                <c:formatCode>0.00</c:formatCode>
                <c:ptCount val="12"/>
                <c:pt idx="0">
                  <c:v>0.38681942555018894</c:v>
                </c:pt>
                <c:pt idx="1">
                  <c:v>0.38681942555018894</c:v>
                </c:pt>
                <c:pt idx="2">
                  <c:v>0.38681942555018894</c:v>
                </c:pt>
                <c:pt idx="3">
                  <c:v>0.38681942555018894</c:v>
                </c:pt>
                <c:pt idx="4">
                  <c:v>0.38681942555018894</c:v>
                </c:pt>
                <c:pt idx="5">
                  <c:v>0.38681942555018894</c:v>
                </c:pt>
                <c:pt idx="6">
                  <c:v>0.38681942555018894</c:v>
                </c:pt>
                <c:pt idx="7">
                  <c:v>0.38681942555018894</c:v>
                </c:pt>
                <c:pt idx="8">
                  <c:v>0.38681942555018894</c:v>
                </c:pt>
                <c:pt idx="9">
                  <c:v>0.38681942555018894</c:v>
                </c:pt>
                <c:pt idx="10">
                  <c:v>0.38681942555018894</c:v>
                </c:pt>
                <c:pt idx="11">
                  <c:v>0.38681942555018894</c:v>
                </c:pt>
              </c:numCache>
            </c:numRef>
          </c:val>
          <c:smooth val="0"/>
          <c:extLst>
            <c:ext xmlns:c16="http://schemas.microsoft.com/office/drawing/2014/chart" uri="{C3380CC4-5D6E-409C-BE32-E72D297353CC}">
              <c16:uniqueId val="{00000002-26EA-47CE-B7EC-15F36B2B97F6}"/>
            </c:ext>
          </c:extLst>
        </c:ser>
        <c:ser>
          <c:idx val="3"/>
          <c:order val="3"/>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cat>
            <c:strRef>
              <c:f>Agua!$A$161:$A$172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Agua!$E$161:$E$172</c:f>
              <c:numCache>
                <c:formatCode>0.00</c:formatCode>
                <c:ptCount val="12"/>
                <c:pt idx="0">
                  <c:v>0.45096934624323376</c:v>
                </c:pt>
                <c:pt idx="1">
                  <c:v>0.45096934624323376</c:v>
                </c:pt>
                <c:pt idx="2">
                  <c:v>0.45096934624323376</c:v>
                </c:pt>
                <c:pt idx="3">
                  <c:v>0.45096934624323376</c:v>
                </c:pt>
                <c:pt idx="4">
                  <c:v>0.45096934624323376</c:v>
                </c:pt>
                <c:pt idx="5">
                  <c:v>0.45096934624323376</c:v>
                </c:pt>
                <c:pt idx="6">
                  <c:v>0.45096934624323376</c:v>
                </c:pt>
                <c:pt idx="7">
                  <c:v>0.45096934624323376</c:v>
                </c:pt>
                <c:pt idx="8">
                  <c:v>0.45096934624323376</c:v>
                </c:pt>
                <c:pt idx="9">
                  <c:v>0.45096934624323376</c:v>
                </c:pt>
                <c:pt idx="10">
                  <c:v>0.45096934624323376</c:v>
                </c:pt>
                <c:pt idx="11">
                  <c:v>0.45096934624323376</c:v>
                </c:pt>
              </c:numCache>
            </c:numRef>
          </c:val>
          <c:smooth val="0"/>
          <c:extLst>
            <c:ext xmlns:c16="http://schemas.microsoft.com/office/drawing/2014/chart" uri="{C3380CC4-5D6E-409C-BE32-E72D297353CC}">
              <c16:uniqueId val="{00000003-26EA-47CE-B7EC-15F36B2B97F6}"/>
            </c:ext>
          </c:extLst>
        </c:ser>
        <c:dLbls>
          <c:showLegendKey val="0"/>
          <c:showVal val="1"/>
          <c:showCatName val="0"/>
          <c:showSerName val="0"/>
          <c:showPercent val="0"/>
          <c:showBubbleSize val="0"/>
        </c:dLbls>
        <c:marker val="1"/>
        <c:smooth val="0"/>
        <c:axId val="429731632"/>
        <c:axId val="429732192"/>
      </c:lineChart>
      <c:catAx>
        <c:axId val="429731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32192"/>
        <c:crosses val="autoZero"/>
        <c:auto val="1"/>
        <c:lblAlgn val="ctr"/>
        <c:lblOffset val="100"/>
        <c:noMultiLvlLbl val="0"/>
      </c:catAx>
      <c:valAx>
        <c:axId val="429732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3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consultorio jurídico para 2018</a:t>
            </a:r>
            <a:endParaRPr lang="es-CO"/>
          </a:p>
        </c:rich>
      </c:tx>
      <c:layout>
        <c:manualLayout>
          <c:xMode val="edge"/>
          <c:yMode val="edge"/>
          <c:x val="0.17087014725568941"/>
          <c:y val="5.02587176602924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Energía!$A$3:$A$14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Energía!$B$3:$B$14</c:f>
              <c:numCache>
                <c:formatCode>0.0</c:formatCode>
                <c:ptCount val="12"/>
                <c:pt idx="0">
                  <c:v>47.321428571428598</c:v>
                </c:pt>
                <c:pt idx="1">
                  <c:v>57.25</c:v>
                </c:pt>
                <c:pt idx="2">
                  <c:v>51.357142857142854</c:v>
                </c:pt>
                <c:pt idx="3">
                  <c:v>26.357142857142858</c:v>
                </c:pt>
                <c:pt idx="4">
                  <c:v>38.25</c:v>
                </c:pt>
                <c:pt idx="5">
                  <c:v>47.785714285714285</c:v>
                </c:pt>
                <c:pt idx="6">
                  <c:v>52</c:v>
                </c:pt>
                <c:pt idx="7">
                  <c:v>38.321428571428569</c:v>
                </c:pt>
                <c:pt idx="8">
                  <c:v>18.035714285714285</c:v>
                </c:pt>
                <c:pt idx="9">
                  <c:v>44.75</c:v>
                </c:pt>
                <c:pt idx="10">
                  <c:v>58.964285714285715</c:v>
                </c:pt>
                <c:pt idx="11">
                  <c:v>46.607142857142854</c:v>
                </c:pt>
              </c:numCache>
            </c:numRef>
          </c:val>
          <c:extLst>
            <c:ext xmlns:c16="http://schemas.microsoft.com/office/drawing/2014/chart" uri="{C3380CC4-5D6E-409C-BE32-E72D297353CC}">
              <c16:uniqueId val="{00000000-D7AD-412D-A070-5239AF6EF9CF}"/>
            </c:ext>
          </c:extLst>
        </c:ser>
        <c:dLbls>
          <c:showLegendKey val="0"/>
          <c:showVal val="0"/>
          <c:showCatName val="0"/>
          <c:showSerName val="0"/>
          <c:showPercent val="0"/>
          <c:showBubbleSize val="0"/>
        </c:dLbls>
        <c:gapWidth val="150"/>
        <c:axId val="429736672"/>
        <c:axId val="429737232"/>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Energía!$A$3:$A$14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Energía!$C$3:$C$14</c:f>
              <c:numCache>
                <c:formatCode>General</c:formatCode>
                <c:ptCount val="12"/>
                <c:pt idx="0">
                  <c:v>37.9</c:v>
                </c:pt>
                <c:pt idx="1">
                  <c:v>37.9</c:v>
                </c:pt>
                <c:pt idx="2">
                  <c:v>37.9</c:v>
                </c:pt>
                <c:pt idx="3">
                  <c:v>37.9</c:v>
                </c:pt>
                <c:pt idx="4">
                  <c:v>37.9</c:v>
                </c:pt>
                <c:pt idx="5">
                  <c:v>37.9</c:v>
                </c:pt>
                <c:pt idx="6">
                  <c:v>37.9</c:v>
                </c:pt>
                <c:pt idx="7">
                  <c:v>37.9</c:v>
                </c:pt>
                <c:pt idx="8">
                  <c:v>37.9</c:v>
                </c:pt>
                <c:pt idx="9">
                  <c:v>37.9</c:v>
                </c:pt>
                <c:pt idx="10">
                  <c:v>37.9</c:v>
                </c:pt>
                <c:pt idx="11">
                  <c:v>37.9</c:v>
                </c:pt>
              </c:numCache>
            </c:numRef>
          </c:val>
          <c:smooth val="0"/>
          <c:extLst>
            <c:ext xmlns:c16="http://schemas.microsoft.com/office/drawing/2014/chart" uri="{C3380CC4-5D6E-409C-BE32-E72D297353CC}">
              <c16:uniqueId val="{00000001-D7AD-412D-A070-5239AF6EF9CF}"/>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Energía!$A$3:$A$14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Energía!$D$3:$D$14</c:f>
              <c:numCache>
                <c:formatCode>General</c:formatCode>
                <c:ptCount val="12"/>
                <c:pt idx="0">
                  <c:v>31.548175706370422</c:v>
                </c:pt>
                <c:pt idx="1">
                  <c:v>31.548175706370422</c:v>
                </c:pt>
                <c:pt idx="2">
                  <c:v>31.548175706370422</c:v>
                </c:pt>
                <c:pt idx="3">
                  <c:v>31.548175706370422</c:v>
                </c:pt>
                <c:pt idx="4">
                  <c:v>31.548175706370422</c:v>
                </c:pt>
                <c:pt idx="5">
                  <c:v>31.548175706370422</c:v>
                </c:pt>
                <c:pt idx="6">
                  <c:v>31.548175706370422</c:v>
                </c:pt>
                <c:pt idx="7">
                  <c:v>31.548175706370422</c:v>
                </c:pt>
                <c:pt idx="8">
                  <c:v>31.548175706370422</c:v>
                </c:pt>
                <c:pt idx="9">
                  <c:v>31.548175706370422</c:v>
                </c:pt>
                <c:pt idx="10">
                  <c:v>31.548175706370422</c:v>
                </c:pt>
                <c:pt idx="11">
                  <c:v>31.548175706370422</c:v>
                </c:pt>
              </c:numCache>
            </c:numRef>
          </c:val>
          <c:smooth val="0"/>
          <c:extLst>
            <c:ext xmlns:c16="http://schemas.microsoft.com/office/drawing/2014/chart" uri="{C3380CC4-5D6E-409C-BE32-E72D297353CC}">
              <c16:uniqueId val="{00000002-D7AD-412D-A070-5239AF6EF9CF}"/>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Energía!$A$3:$A$14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Energía!$E$3:$E$14</c:f>
              <c:numCache>
                <c:formatCode>General</c:formatCode>
                <c:ptCount val="12"/>
                <c:pt idx="0">
                  <c:v>44.251824293629575</c:v>
                </c:pt>
                <c:pt idx="1">
                  <c:v>44.251824293629575</c:v>
                </c:pt>
                <c:pt idx="2">
                  <c:v>44.251824293629575</c:v>
                </c:pt>
                <c:pt idx="3">
                  <c:v>44.251824293629575</c:v>
                </c:pt>
                <c:pt idx="4">
                  <c:v>44.251824293629575</c:v>
                </c:pt>
                <c:pt idx="5">
                  <c:v>44.251824293629575</c:v>
                </c:pt>
                <c:pt idx="6">
                  <c:v>44.251824293629575</c:v>
                </c:pt>
                <c:pt idx="7">
                  <c:v>44.251824293629575</c:v>
                </c:pt>
                <c:pt idx="8">
                  <c:v>44.251824293629575</c:v>
                </c:pt>
                <c:pt idx="9">
                  <c:v>44.251824293629575</c:v>
                </c:pt>
                <c:pt idx="10">
                  <c:v>44.251824293629575</c:v>
                </c:pt>
                <c:pt idx="11">
                  <c:v>44.251824293629575</c:v>
                </c:pt>
              </c:numCache>
            </c:numRef>
          </c:val>
          <c:smooth val="0"/>
          <c:extLst>
            <c:ext xmlns:c16="http://schemas.microsoft.com/office/drawing/2014/chart" uri="{C3380CC4-5D6E-409C-BE32-E72D297353CC}">
              <c16:uniqueId val="{00000003-D7AD-412D-A070-5239AF6EF9CF}"/>
            </c:ext>
          </c:extLst>
        </c:ser>
        <c:dLbls>
          <c:showLegendKey val="0"/>
          <c:showVal val="1"/>
          <c:showCatName val="0"/>
          <c:showSerName val="0"/>
          <c:showPercent val="0"/>
          <c:showBubbleSize val="0"/>
        </c:dLbls>
        <c:marker val="1"/>
        <c:smooth val="0"/>
        <c:axId val="429736672"/>
        <c:axId val="429737232"/>
      </c:lineChart>
      <c:catAx>
        <c:axId val="429736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37232"/>
        <c:crosses val="autoZero"/>
        <c:auto val="1"/>
        <c:lblAlgn val="ctr"/>
        <c:lblOffset val="100"/>
        <c:noMultiLvlLbl val="0"/>
      </c:catAx>
      <c:valAx>
        <c:axId val="429737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36672"/>
        <c:crosses val="autoZero"/>
        <c:crossBetween val="between"/>
      </c:valAx>
      <c:spPr>
        <a:noFill/>
        <a:ln>
          <a:noFill/>
        </a:ln>
        <a:effectLst/>
      </c:spPr>
    </c:plotArea>
    <c:legend>
      <c:legendPos val="b"/>
      <c:layout>
        <c:manualLayout>
          <c:xMode val="edge"/>
          <c:yMode val="edge"/>
          <c:x val="0.36506105925526233"/>
          <c:y val="0.73303905565629657"/>
          <c:w val="0.30533482592273437"/>
          <c:h val="5.23776047245345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Finca La Esperanza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Energía!$B$20:$B$31</c:f>
              <c:numCache>
                <c:formatCode>General</c:formatCode>
                <c:ptCount val="12"/>
                <c:pt idx="0">
                  <c:v>190</c:v>
                </c:pt>
                <c:pt idx="1">
                  <c:v>164</c:v>
                </c:pt>
                <c:pt idx="2">
                  <c:v>152</c:v>
                </c:pt>
                <c:pt idx="3">
                  <c:v>141</c:v>
                </c:pt>
                <c:pt idx="4">
                  <c:v>134</c:v>
                </c:pt>
                <c:pt idx="5">
                  <c:v>143</c:v>
                </c:pt>
                <c:pt idx="6">
                  <c:v>146</c:v>
                </c:pt>
                <c:pt idx="7">
                  <c:v>169</c:v>
                </c:pt>
                <c:pt idx="8">
                  <c:v>139</c:v>
                </c:pt>
                <c:pt idx="9">
                  <c:v>153</c:v>
                </c:pt>
                <c:pt idx="10">
                  <c:v>145</c:v>
                </c:pt>
                <c:pt idx="11">
                  <c:v>148</c:v>
                </c:pt>
              </c:numCache>
            </c:numRef>
          </c:val>
          <c:extLst>
            <c:ext xmlns:c16="http://schemas.microsoft.com/office/drawing/2014/chart" uri="{C3380CC4-5D6E-409C-BE32-E72D297353CC}">
              <c16:uniqueId val="{00000000-D2BC-4F10-91D2-8416EC712CC5}"/>
            </c:ext>
          </c:extLst>
        </c:ser>
        <c:dLbls>
          <c:showLegendKey val="0"/>
          <c:showVal val="0"/>
          <c:showCatName val="0"/>
          <c:showSerName val="0"/>
          <c:showPercent val="0"/>
          <c:showBubbleSize val="0"/>
        </c:dLbls>
        <c:gapWidth val="150"/>
        <c:axId val="429741712"/>
        <c:axId val="429742272"/>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Energía!$C$20:$C$31</c:f>
              <c:numCache>
                <c:formatCode>General</c:formatCode>
                <c:ptCount val="12"/>
                <c:pt idx="0">
                  <c:v>154.30000000000001</c:v>
                </c:pt>
                <c:pt idx="1">
                  <c:v>154.30000000000001</c:v>
                </c:pt>
                <c:pt idx="2">
                  <c:v>154.30000000000001</c:v>
                </c:pt>
                <c:pt idx="3">
                  <c:v>154.30000000000001</c:v>
                </c:pt>
                <c:pt idx="4">
                  <c:v>154.30000000000001</c:v>
                </c:pt>
                <c:pt idx="5">
                  <c:v>154.30000000000001</c:v>
                </c:pt>
                <c:pt idx="6">
                  <c:v>154.30000000000001</c:v>
                </c:pt>
                <c:pt idx="7">
                  <c:v>154.30000000000001</c:v>
                </c:pt>
                <c:pt idx="8">
                  <c:v>154.30000000000001</c:v>
                </c:pt>
                <c:pt idx="9">
                  <c:v>154.30000000000001</c:v>
                </c:pt>
                <c:pt idx="10">
                  <c:v>154.30000000000001</c:v>
                </c:pt>
                <c:pt idx="11">
                  <c:v>154.30000000000001</c:v>
                </c:pt>
              </c:numCache>
            </c:numRef>
          </c:val>
          <c:smooth val="0"/>
          <c:extLst>
            <c:ext xmlns:c16="http://schemas.microsoft.com/office/drawing/2014/chart" uri="{C3380CC4-5D6E-409C-BE32-E72D297353CC}">
              <c16:uniqueId val="{00000001-D2BC-4F10-91D2-8416EC712CC5}"/>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Energía!$D$20:$D$31</c:f>
              <c:numCache>
                <c:formatCode>General</c:formatCode>
                <c:ptCount val="12"/>
                <c:pt idx="0">
                  <c:v>147.00863649115053</c:v>
                </c:pt>
                <c:pt idx="1">
                  <c:v>147.00863649115053</c:v>
                </c:pt>
                <c:pt idx="2">
                  <c:v>147.00863649115053</c:v>
                </c:pt>
                <c:pt idx="3">
                  <c:v>147.00863649115053</c:v>
                </c:pt>
                <c:pt idx="4">
                  <c:v>147.00863649115053</c:v>
                </c:pt>
                <c:pt idx="5">
                  <c:v>147.00863649115053</c:v>
                </c:pt>
                <c:pt idx="6">
                  <c:v>147.00863649115053</c:v>
                </c:pt>
                <c:pt idx="7">
                  <c:v>147.00863649115053</c:v>
                </c:pt>
                <c:pt idx="8">
                  <c:v>147.00863649115053</c:v>
                </c:pt>
                <c:pt idx="9">
                  <c:v>147.00863649115053</c:v>
                </c:pt>
                <c:pt idx="10">
                  <c:v>147.00863649115053</c:v>
                </c:pt>
                <c:pt idx="11">
                  <c:v>147.00863649115053</c:v>
                </c:pt>
              </c:numCache>
            </c:numRef>
          </c:val>
          <c:smooth val="0"/>
          <c:extLst>
            <c:ext xmlns:c16="http://schemas.microsoft.com/office/drawing/2014/chart" uri="{C3380CC4-5D6E-409C-BE32-E72D297353CC}">
              <c16:uniqueId val="{00000002-D2BC-4F10-91D2-8416EC712CC5}"/>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Energía!$E$20:$E$31</c:f>
              <c:numCache>
                <c:formatCode>General</c:formatCode>
                <c:ptCount val="12"/>
                <c:pt idx="0">
                  <c:v>161.5913635088495</c:v>
                </c:pt>
                <c:pt idx="1">
                  <c:v>161.5913635088495</c:v>
                </c:pt>
                <c:pt idx="2">
                  <c:v>161.5913635088495</c:v>
                </c:pt>
                <c:pt idx="3">
                  <c:v>161.5913635088495</c:v>
                </c:pt>
                <c:pt idx="4">
                  <c:v>161.5913635088495</c:v>
                </c:pt>
                <c:pt idx="5">
                  <c:v>161.5913635088495</c:v>
                </c:pt>
                <c:pt idx="6">
                  <c:v>161.5913635088495</c:v>
                </c:pt>
                <c:pt idx="7">
                  <c:v>161.5913635088495</c:v>
                </c:pt>
                <c:pt idx="8">
                  <c:v>161.5913635088495</c:v>
                </c:pt>
                <c:pt idx="9">
                  <c:v>161.5913635088495</c:v>
                </c:pt>
                <c:pt idx="10">
                  <c:v>161.5913635088495</c:v>
                </c:pt>
                <c:pt idx="11">
                  <c:v>161.5913635088495</c:v>
                </c:pt>
              </c:numCache>
            </c:numRef>
          </c:val>
          <c:smooth val="0"/>
          <c:extLst>
            <c:ext xmlns:c16="http://schemas.microsoft.com/office/drawing/2014/chart" uri="{C3380CC4-5D6E-409C-BE32-E72D297353CC}">
              <c16:uniqueId val="{00000003-D2BC-4F10-91D2-8416EC712CC5}"/>
            </c:ext>
          </c:extLst>
        </c:ser>
        <c:dLbls>
          <c:showLegendKey val="0"/>
          <c:showVal val="1"/>
          <c:showCatName val="0"/>
          <c:showSerName val="0"/>
          <c:showPercent val="0"/>
          <c:showBubbleSize val="0"/>
        </c:dLbls>
        <c:marker val="1"/>
        <c:smooth val="0"/>
        <c:axId val="429741712"/>
        <c:axId val="429742272"/>
      </c:lineChart>
      <c:catAx>
        <c:axId val="429741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42272"/>
        <c:crosses val="autoZero"/>
        <c:auto val="1"/>
        <c:lblAlgn val="ctr"/>
        <c:lblOffset val="100"/>
        <c:noMultiLvlLbl val="0"/>
      </c:catAx>
      <c:valAx>
        <c:axId val="42974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41712"/>
        <c:crosses val="autoZero"/>
        <c:crossBetween val="between"/>
      </c:valAx>
      <c:spPr>
        <a:noFill/>
        <a:ln>
          <a:noFill/>
        </a:ln>
        <a:effectLst/>
      </c:spPr>
    </c:plotArea>
    <c:legend>
      <c:legendPos val="b"/>
      <c:layout>
        <c:manualLayout>
          <c:xMode val="edge"/>
          <c:yMode val="edge"/>
          <c:x val="0.3355058325648429"/>
          <c:y val="0.74884629386797763"/>
          <c:w val="0.37221129573063977"/>
          <c:h val="6.39666364841846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Finca al Otro Lado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Energía!$A$37:$A$48</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Energía!$B$37:$B$48</c:f>
              <c:numCache>
                <c:formatCode>General</c:formatCode>
                <c:ptCount val="12"/>
                <c:pt idx="0">
                  <c:v>0</c:v>
                </c:pt>
                <c:pt idx="1">
                  <c:v>0</c:v>
                </c:pt>
                <c:pt idx="2">
                  <c:v>28</c:v>
                </c:pt>
                <c:pt idx="3">
                  <c:v>2</c:v>
                </c:pt>
                <c:pt idx="4">
                  <c:v>3</c:v>
                </c:pt>
                <c:pt idx="5">
                  <c:v>0</c:v>
                </c:pt>
                <c:pt idx="6">
                  <c:v>0</c:v>
                </c:pt>
                <c:pt idx="7">
                  <c:v>12</c:v>
                </c:pt>
                <c:pt idx="8">
                  <c:v>58</c:v>
                </c:pt>
                <c:pt idx="9">
                  <c:v>74</c:v>
                </c:pt>
                <c:pt idx="10">
                  <c:v>142</c:v>
                </c:pt>
                <c:pt idx="11">
                  <c:v>27</c:v>
                </c:pt>
              </c:numCache>
            </c:numRef>
          </c:val>
          <c:extLst>
            <c:ext xmlns:c16="http://schemas.microsoft.com/office/drawing/2014/chart" uri="{C3380CC4-5D6E-409C-BE32-E72D297353CC}">
              <c16:uniqueId val="{00000000-F78A-439E-AF4B-AB941ED3BA18}"/>
            </c:ext>
          </c:extLst>
        </c:ser>
        <c:dLbls>
          <c:showLegendKey val="0"/>
          <c:showVal val="0"/>
          <c:showCatName val="0"/>
          <c:showSerName val="0"/>
          <c:showPercent val="0"/>
          <c:showBubbleSize val="0"/>
        </c:dLbls>
        <c:gapWidth val="150"/>
        <c:axId val="429746752"/>
        <c:axId val="429747312"/>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Energía!$A$37:$A$48</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Energía!$C$37:$C$48</c:f>
              <c:numCache>
                <c:formatCode>General</c:formatCode>
                <c:ptCount val="12"/>
                <c:pt idx="0">
                  <c:v>269.35000000000002</c:v>
                </c:pt>
                <c:pt idx="1">
                  <c:v>269.35000000000002</c:v>
                </c:pt>
                <c:pt idx="2">
                  <c:v>269.35000000000002</c:v>
                </c:pt>
                <c:pt idx="3">
                  <c:v>269.35000000000002</c:v>
                </c:pt>
                <c:pt idx="4">
                  <c:v>269.35000000000002</c:v>
                </c:pt>
                <c:pt idx="5">
                  <c:v>269.35000000000002</c:v>
                </c:pt>
                <c:pt idx="6">
                  <c:v>269.35000000000002</c:v>
                </c:pt>
                <c:pt idx="7">
                  <c:v>269.35000000000002</c:v>
                </c:pt>
                <c:pt idx="8">
                  <c:v>269.35000000000002</c:v>
                </c:pt>
                <c:pt idx="9">
                  <c:v>269.35000000000002</c:v>
                </c:pt>
                <c:pt idx="10">
                  <c:v>269.35000000000002</c:v>
                </c:pt>
                <c:pt idx="11">
                  <c:v>269.35000000000002</c:v>
                </c:pt>
              </c:numCache>
            </c:numRef>
          </c:val>
          <c:smooth val="0"/>
          <c:extLst>
            <c:ext xmlns:c16="http://schemas.microsoft.com/office/drawing/2014/chart" uri="{C3380CC4-5D6E-409C-BE32-E72D297353CC}">
              <c16:uniqueId val="{00000001-F78A-439E-AF4B-AB941ED3BA18}"/>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Energía!$A$37:$A$48</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Energía!$D$37:$D$48</c:f>
              <c:numCache>
                <c:formatCode>General</c:formatCode>
                <c:ptCount val="12"/>
                <c:pt idx="0">
                  <c:v>249.06435863832388</c:v>
                </c:pt>
                <c:pt idx="1">
                  <c:v>249.06435863832388</c:v>
                </c:pt>
                <c:pt idx="2">
                  <c:v>249.06435863832388</c:v>
                </c:pt>
                <c:pt idx="3">
                  <c:v>249.06435863832388</c:v>
                </c:pt>
                <c:pt idx="4">
                  <c:v>249.06435863832388</c:v>
                </c:pt>
                <c:pt idx="5">
                  <c:v>249.06435863832388</c:v>
                </c:pt>
                <c:pt idx="6">
                  <c:v>249.06435863832388</c:v>
                </c:pt>
                <c:pt idx="7">
                  <c:v>249.06435863832388</c:v>
                </c:pt>
                <c:pt idx="8">
                  <c:v>249.06435863832388</c:v>
                </c:pt>
                <c:pt idx="9">
                  <c:v>249.06435863832388</c:v>
                </c:pt>
                <c:pt idx="10">
                  <c:v>249.06435863832388</c:v>
                </c:pt>
                <c:pt idx="11">
                  <c:v>249.06435863832388</c:v>
                </c:pt>
              </c:numCache>
            </c:numRef>
          </c:val>
          <c:smooth val="0"/>
          <c:extLst>
            <c:ext xmlns:c16="http://schemas.microsoft.com/office/drawing/2014/chart" uri="{C3380CC4-5D6E-409C-BE32-E72D297353CC}">
              <c16:uniqueId val="{00000002-F78A-439E-AF4B-AB941ED3BA18}"/>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Energía!$A$37:$A$48</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Energía!$E$37:$E$48</c:f>
              <c:numCache>
                <c:formatCode>General</c:formatCode>
                <c:ptCount val="12"/>
                <c:pt idx="0">
                  <c:v>289.63564136167616</c:v>
                </c:pt>
                <c:pt idx="1">
                  <c:v>289.63564136167616</c:v>
                </c:pt>
                <c:pt idx="2">
                  <c:v>289.63564136167616</c:v>
                </c:pt>
                <c:pt idx="3">
                  <c:v>289.63564136167616</c:v>
                </c:pt>
                <c:pt idx="4">
                  <c:v>289.63564136167616</c:v>
                </c:pt>
                <c:pt idx="5">
                  <c:v>289.63564136167616</c:v>
                </c:pt>
                <c:pt idx="6">
                  <c:v>289.63564136167616</c:v>
                </c:pt>
                <c:pt idx="7">
                  <c:v>289.63564136167616</c:v>
                </c:pt>
                <c:pt idx="8">
                  <c:v>289.63564136167616</c:v>
                </c:pt>
                <c:pt idx="9">
                  <c:v>289.63564136167616</c:v>
                </c:pt>
                <c:pt idx="10">
                  <c:v>289.63564136167616</c:v>
                </c:pt>
                <c:pt idx="11">
                  <c:v>289.63564136167616</c:v>
                </c:pt>
              </c:numCache>
            </c:numRef>
          </c:val>
          <c:smooth val="0"/>
          <c:extLst>
            <c:ext xmlns:c16="http://schemas.microsoft.com/office/drawing/2014/chart" uri="{C3380CC4-5D6E-409C-BE32-E72D297353CC}">
              <c16:uniqueId val="{00000003-F78A-439E-AF4B-AB941ED3BA18}"/>
            </c:ext>
          </c:extLst>
        </c:ser>
        <c:dLbls>
          <c:showLegendKey val="0"/>
          <c:showVal val="1"/>
          <c:showCatName val="0"/>
          <c:showSerName val="0"/>
          <c:showPercent val="0"/>
          <c:showBubbleSize val="0"/>
        </c:dLbls>
        <c:marker val="1"/>
        <c:smooth val="0"/>
        <c:axId val="429746752"/>
        <c:axId val="429747312"/>
      </c:lineChart>
      <c:catAx>
        <c:axId val="429746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47312"/>
        <c:crosses val="autoZero"/>
        <c:auto val="1"/>
        <c:lblAlgn val="ctr"/>
        <c:lblOffset val="100"/>
        <c:noMultiLvlLbl val="0"/>
      </c:catAx>
      <c:valAx>
        <c:axId val="429747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46752"/>
        <c:crosses val="autoZero"/>
        <c:crossBetween val="between"/>
      </c:valAx>
      <c:spPr>
        <a:noFill/>
        <a:ln>
          <a:noFill/>
        </a:ln>
        <a:effectLst/>
      </c:spPr>
    </c:plotArea>
    <c:legend>
      <c:legendPos val="b"/>
      <c:layout>
        <c:manualLayout>
          <c:xMode val="edge"/>
          <c:yMode val="edge"/>
          <c:x val="0.27859913483848975"/>
          <c:y val="0.76334899698090852"/>
          <c:w val="0.40318488786193263"/>
          <c:h val="7.18804354757187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Campus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Energía!$A$54:$A$65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Energía!$B$54:$B$65</c:f>
              <c:numCache>
                <c:formatCode>0.0</c:formatCode>
                <c:ptCount val="12"/>
                <c:pt idx="0">
                  <c:v>5.2375507192917743</c:v>
                </c:pt>
                <c:pt idx="1">
                  <c:v>6.3312430837329403</c:v>
                </c:pt>
                <c:pt idx="2">
                  <c:v>6.389339727037993</c:v>
                </c:pt>
                <c:pt idx="3">
                  <c:v>6.7745296938399111</c:v>
                </c:pt>
                <c:pt idx="4">
                  <c:v>6.8139985245296941</c:v>
                </c:pt>
                <c:pt idx="5">
                  <c:v>5.3815935079306527</c:v>
                </c:pt>
                <c:pt idx="6">
                  <c:v>6.0634452231648837</c:v>
                </c:pt>
                <c:pt idx="7">
                  <c:v>6.698911840649207</c:v>
                </c:pt>
                <c:pt idx="8">
                  <c:v>6.7984138694208776</c:v>
                </c:pt>
                <c:pt idx="9">
                  <c:v>6.1078937661379564</c:v>
                </c:pt>
                <c:pt idx="10">
                  <c:v>2.1055883437845813</c:v>
                </c:pt>
                <c:pt idx="11">
                  <c:v>6.3068056067871634</c:v>
                </c:pt>
              </c:numCache>
            </c:numRef>
          </c:val>
          <c:extLst>
            <c:ext xmlns:c16="http://schemas.microsoft.com/office/drawing/2014/chart" uri="{C3380CC4-5D6E-409C-BE32-E72D297353CC}">
              <c16:uniqueId val="{00000000-CE6C-4FE4-B3BF-531EC951BD6E}"/>
            </c:ext>
          </c:extLst>
        </c:ser>
        <c:dLbls>
          <c:showLegendKey val="0"/>
          <c:showVal val="0"/>
          <c:showCatName val="0"/>
          <c:showSerName val="0"/>
          <c:showPercent val="0"/>
          <c:showBubbleSize val="0"/>
        </c:dLbls>
        <c:gapWidth val="150"/>
        <c:axId val="416636864"/>
        <c:axId val="416637424"/>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Energía!$A$54:$A$65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Energía!$C$54:$C$65</c:f>
              <c:numCache>
                <c:formatCode>0.00</c:formatCode>
                <c:ptCount val="12"/>
                <c:pt idx="0">
                  <c:v>7.94</c:v>
                </c:pt>
                <c:pt idx="1">
                  <c:v>7.94</c:v>
                </c:pt>
                <c:pt idx="2">
                  <c:v>7.94</c:v>
                </c:pt>
                <c:pt idx="3">
                  <c:v>7.94</c:v>
                </c:pt>
                <c:pt idx="4">
                  <c:v>7.94</c:v>
                </c:pt>
                <c:pt idx="5">
                  <c:v>7.94</c:v>
                </c:pt>
                <c:pt idx="6">
                  <c:v>7.94</c:v>
                </c:pt>
                <c:pt idx="7">
                  <c:v>7.94</c:v>
                </c:pt>
                <c:pt idx="8">
                  <c:v>7.94</c:v>
                </c:pt>
                <c:pt idx="9">
                  <c:v>7.94</c:v>
                </c:pt>
                <c:pt idx="10">
                  <c:v>7.94</c:v>
                </c:pt>
                <c:pt idx="11">
                  <c:v>7.94</c:v>
                </c:pt>
              </c:numCache>
            </c:numRef>
          </c:val>
          <c:smooth val="0"/>
          <c:extLst>
            <c:ext xmlns:c16="http://schemas.microsoft.com/office/drawing/2014/chart" uri="{C3380CC4-5D6E-409C-BE32-E72D297353CC}">
              <c16:uniqueId val="{00000001-CE6C-4FE4-B3BF-531EC951BD6E}"/>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Energía!$A$54:$A$65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Energía!$D$54:$D$65</c:f>
              <c:numCache>
                <c:formatCode>0.00</c:formatCode>
                <c:ptCount val="12"/>
                <c:pt idx="0">
                  <c:v>7.3284968144281377</c:v>
                </c:pt>
                <c:pt idx="1">
                  <c:v>7.3284968144281377</c:v>
                </c:pt>
                <c:pt idx="2">
                  <c:v>7.3284968144281377</c:v>
                </c:pt>
                <c:pt idx="3">
                  <c:v>7.3284968144281377</c:v>
                </c:pt>
                <c:pt idx="4">
                  <c:v>7.3284968144281377</c:v>
                </c:pt>
                <c:pt idx="5">
                  <c:v>7.3284968144281377</c:v>
                </c:pt>
                <c:pt idx="6">
                  <c:v>7.3284968144281377</c:v>
                </c:pt>
                <c:pt idx="7">
                  <c:v>7.3284968144281377</c:v>
                </c:pt>
                <c:pt idx="8">
                  <c:v>7.3284968144281377</c:v>
                </c:pt>
                <c:pt idx="9">
                  <c:v>7.3284968144281377</c:v>
                </c:pt>
                <c:pt idx="10">
                  <c:v>7.3284968144281377</c:v>
                </c:pt>
                <c:pt idx="11">
                  <c:v>7.3284968144281377</c:v>
                </c:pt>
              </c:numCache>
            </c:numRef>
          </c:val>
          <c:smooth val="0"/>
          <c:extLst>
            <c:ext xmlns:c16="http://schemas.microsoft.com/office/drawing/2014/chart" uri="{C3380CC4-5D6E-409C-BE32-E72D297353CC}">
              <c16:uniqueId val="{00000002-CE6C-4FE4-B3BF-531EC951BD6E}"/>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Energía!$A$54:$A$65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Energía!$E$54:$E$65</c:f>
              <c:numCache>
                <c:formatCode>0.00</c:formatCode>
                <c:ptCount val="12"/>
                <c:pt idx="0">
                  <c:v>8.551503185571864</c:v>
                </c:pt>
                <c:pt idx="1">
                  <c:v>8.551503185571864</c:v>
                </c:pt>
                <c:pt idx="2">
                  <c:v>8.551503185571864</c:v>
                </c:pt>
                <c:pt idx="3">
                  <c:v>8.551503185571864</c:v>
                </c:pt>
                <c:pt idx="4">
                  <c:v>8.551503185571864</c:v>
                </c:pt>
                <c:pt idx="5">
                  <c:v>8.551503185571864</c:v>
                </c:pt>
                <c:pt idx="6">
                  <c:v>8.551503185571864</c:v>
                </c:pt>
                <c:pt idx="7">
                  <c:v>8.551503185571864</c:v>
                </c:pt>
                <c:pt idx="8">
                  <c:v>8.551503185571864</c:v>
                </c:pt>
                <c:pt idx="9">
                  <c:v>8.551503185571864</c:v>
                </c:pt>
                <c:pt idx="10">
                  <c:v>8.551503185571864</c:v>
                </c:pt>
                <c:pt idx="11">
                  <c:v>8.551503185571864</c:v>
                </c:pt>
              </c:numCache>
            </c:numRef>
          </c:val>
          <c:smooth val="0"/>
          <c:extLst>
            <c:ext xmlns:c16="http://schemas.microsoft.com/office/drawing/2014/chart" uri="{C3380CC4-5D6E-409C-BE32-E72D297353CC}">
              <c16:uniqueId val="{00000003-CE6C-4FE4-B3BF-531EC951BD6E}"/>
            </c:ext>
          </c:extLst>
        </c:ser>
        <c:dLbls>
          <c:showLegendKey val="0"/>
          <c:showVal val="1"/>
          <c:showCatName val="0"/>
          <c:showSerName val="0"/>
          <c:showPercent val="0"/>
          <c:showBubbleSize val="0"/>
        </c:dLbls>
        <c:marker val="1"/>
        <c:smooth val="0"/>
        <c:axId val="416636864"/>
        <c:axId val="416637424"/>
      </c:lineChart>
      <c:catAx>
        <c:axId val="416636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37424"/>
        <c:crosses val="autoZero"/>
        <c:auto val="1"/>
        <c:lblAlgn val="ctr"/>
        <c:lblOffset val="100"/>
        <c:noMultiLvlLbl val="0"/>
      </c:catAx>
      <c:valAx>
        <c:axId val="416637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36864"/>
        <c:crosses val="autoZero"/>
        <c:crossBetween val="between"/>
      </c:valAx>
      <c:spPr>
        <a:noFill/>
        <a:ln>
          <a:noFill/>
        </a:ln>
        <a:effectLst/>
      </c:spPr>
    </c:plotArea>
    <c:legend>
      <c:legendPos val="b"/>
      <c:layout>
        <c:manualLayout>
          <c:xMode val="edge"/>
          <c:yMode val="edge"/>
          <c:x val="0.29899010511201457"/>
          <c:y val="0.7594960401410108"/>
          <c:w val="0.39152758994169806"/>
          <c:h val="8.15023895619851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21738128927149311"/>
          <c:w val="0.56877972343009364"/>
          <c:h val="0.59731542521485337"/>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Servicios'!$A$15:$A$23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Servicios'!$F$15:$F$23</c:f>
              <c:numCache>
                <c:formatCode>0.00</c:formatCode>
                <c:ptCount val="9"/>
                <c:pt idx="0">
                  <c:v>3.105349988215885</c:v>
                </c:pt>
                <c:pt idx="1">
                  <c:v>2.5478165284300989</c:v>
                </c:pt>
                <c:pt idx="2">
                  <c:v>1.7148136741607638</c:v>
                </c:pt>
                <c:pt idx="3">
                  <c:v>1.2565862026712413</c:v>
                </c:pt>
                <c:pt idx="4">
                  <c:v>0.82422838729167713</c:v>
                </c:pt>
                <c:pt idx="5">
                  <c:v>0.94519523263352112</c:v>
                </c:pt>
                <c:pt idx="6">
                  <c:v>1.0110174313350231</c:v>
                </c:pt>
                <c:pt idx="7">
                  <c:v>1.6059322033898304</c:v>
                </c:pt>
                <c:pt idx="8">
                  <c:v>1.3060678716340834</c:v>
                </c:pt>
              </c:numCache>
            </c:numRef>
          </c:val>
          <c:extLst>
            <c:ext xmlns:c16="http://schemas.microsoft.com/office/drawing/2014/chart" uri="{C3380CC4-5D6E-409C-BE32-E72D297353CC}">
              <c16:uniqueId val="{00000000-A949-4D4D-8953-9B8A700BE79B}"/>
            </c:ext>
          </c:extLst>
        </c:ser>
        <c:dLbls>
          <c:showLegendKey val="0"/>
          <c:showVal val="0"/>
          <c:showCatName val="0"/>
          <c:showSerName val="0"/>
          <c:showPercent val="0"/>
          <c:showBubbleSize val="0"/>
        </c:dLbls>
        <c:gapWidth val="219"/>
        <c:axId val="462702864"/>
        <c:axId val="462703424"/>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'Consolidado Servicios'!$A$15:$A$23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Servicios'!$G$15:$G$23</c:f>
              <c:numCache>
                <c:formatCode>0.00</c:formatCode>
                <c:ptCount val="9"/>
                <c:pt idx="0">
                  <c:v>2.5456045251001651</c:v>
                </c:pt>
                <c:pt idx="1">
                  <c:v>2.8785849905066452</c:v>
                </c:pt>
                <c:pt idx="2">
                  <c:v>1.8477055743763473</c:v>
                </c:pt>
                <c:pt idx="3">
                  <c:v>1.4500673937017523</c:v>
                </c:pt>
                <c:pt idx="4">
                  <c:v>1.0877599315240924</c:v>
                </c:pt>
                <c:pt idx="5">
                  <c:v>0.95726325238118981</c:v>
                </c:pt>
                <c:pt idx="6">
                  <c:v>1.1792272280556562</c:v>
                </c:pt>
                <c:pt idx="7">
                  <c:v>1.2432105606258148</c:v>
                </c:pt>
                <c:pt idx="8">
                  <c:v>1.6812435836336224</c:v>
                </c:pt>
              </c:numCache>
            </c:numRef>
          </c:val>
          <c:smooth val="0"/>
          <c:extLst>
            <c:ext xmlns:c16="http://schemas.microsoft.com/office/drawing/2014/chart" uri="{C3380CC4-5D6E-409C-BE32-E72D297353CC}">
              <c16:uniqueId val="{00000001-A949-4D4D-8953-9B8A700BE79B}"/>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'Consolidado Servicios'!$A$15:$A$23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Servicios'!$H$15:$H$23</c:f>
              <c:numCache>
                <c:formatCode>0.00</c:formatCode>
                <c:ptCount val="9"/>
                <c:pt idx="0">
                  <c:v>2.2729237564871703</c:v>
                </c:pt>
                <c:pt idx="1">
                  <c:v>2.6059042218936503</c:v>
                </c:pt>
                <c:pt idx="2">
                  <c:v>1.5750248057633525</c:v>
                </c:pt>
                <c:pt idx="3">
                  <c:v>1.1773866250887575</c:v>
                </c:pt>
                <c:pt idx="4">
                  <c:v>0.8150791629110975</c:v>
                </c:pt>
                <c:pt idx="5">
                  <c:v>0.68458248376819486</c:v>
                </c:pt>
                <c:pt idx="6">
                  <c:v>0.90654645944266121</c:v>
                </c:pt>
                <c:pt idx="7">
                  <c:v>0.97052979201281986</c:v>
                </c:pt>
                <c:pt idx="8">
                  <c:v>1.4085628150206273</c:v>
                </c:pt>
              </c:numCache>
            </c:numRef>
          </c:val>
          <c:smooth val="0"/>
          <c:extLst>
            <c:ext xmlns:c16="http://schemas.microsoft.com/office/drawing/2014/chart" uri="{C3380CC4-5D6E-409C-BE32-E72D297353CC}">
              <c16:uniqueId val="{00000002-A949-4D4D-8953-9B8A700BE79B}"/>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'Consolidado Servicios'!$A$15:$A$23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Servicios'!$I$15:$I$23</c:f>
              <c:numCache>
                <c:formatCode>0.00</c:formatCode>
                <c:ptCount val="9"/>
                <c:pt idx="0">
                  <c:v>2.8182852937131599</c:v>
                </c:pt>
                <c:pt idx="1">
                  <c:v>3.15126575911964</c:v>
                </c:pt>
                <c:pt idx="2">
                  <c:v>2.1203863429893421</c:v>
                </c:pt>
                <c:pt idx="3">
                  <c:v>1.7227481623147471</c:v>
                </c:pt>
                <c:pt idx="4">
                  <c:v>1.3604407001370875</c:v>
                </c:pt>
                <c:pt idx="5">
                  <c:v>1.2299440209941848</c:v>
                </c:pt>
                <c:pt idx="6">
                  <c:v>1.451907996668651</c:v>
                </c:pt>
                <c:pt idx="7">
                  <c:v>1.5158913292388099</c:v>
                </c:pt>
                <c:pt idx="8">
                  <c:v>1.9539243522466174</c:v>
                </c:pt>
              </c:numCache>
            </c:numRef>
          </c:val>
          <c:smooth val="0"/>
          <c:extLst>
            <c:ext xmlns:c16="http://schemas.microsoft.com/office/drawing/2014/chart" uri="{C3380CC4-5D6E-409C-BE32-E72D297353CC}">
              <c16:uniqueId val="{00000003-A949-4D4D-8953-9B8A700BE79B}"/>
            </c:ext>
          </c:extLst>
        </c:ser>
        <c:dLbls>
          <c:showLegendKey val="0"/>
          <c:showVal val="0"/>
          <c:showCatName val="0"/>
          <c:showSerName val="0"/>
          <c:showPercent val="0"/>
          <c:showBubbleSize val="0"/>
        </c:dLbls>
        <c:marker val="1"/>
        <c:smooth val="0"/>
        <c:axId val="462702864"/>
        <c:axId val="462703424"/>
      </c:lineChart>
      <c:catAx>
        <c:axId val="462702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03424"/>
        <c:crosses val="autoZero"/>
        <c:auto val="1"/>
        <c:lblAlgn val="ctr"/>
        <c:lblOffset val="100"/>
        <c:noMultiLvlLbl val="0"/>
      </c:catAx>
      <c:valAx>
        <c:axId val="462703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 </a:t>
                </a:r>
                <a:r>
                  <a:rPr lang="es-CO" baseline="0"/>
                  <a:t> agua (m^3/p</a:t>
                </a:r>
                <a:r>
                  <a:rPr lang="es-CO"/>
                  <a:t>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02864"/>
        <c:crosses val="autoZero"/>
        <c:crossBetween val="between"/>
      </c:valAx>
      <c:spPr>
        <a:noFill/>
        <a:ln>
          <a:noFill/>
        </a:ln>
        <a:effectLst/>
      </c:spPr>
    </c:plotArea>
    <c:legend>
      <c:legendPos val="r"/>
      <c:layout>
        <c:manualLayout>
          <c:xMode val="edge"/>
          <c:yMode val="edge"/>
          <c:x val="0.7090589049503141"/>
          <c:y val="0.34213130882303655"/>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Lote 10 para 2018</a:t>
            </a:r>
            <a:endParaRPr lang="es-CO"/>
          </a:p>
        </c:rich>
      </c:tx>
      <c:layout>
        <c:manualLayout>
          <c:xMode val="edge"/>
          <c:yMode val="edge"/>
          <c:x val="0.17087014725568941"/>
          <c:y val="2.637861222121104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Energía!$A$70:$A$81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Energía!$B$70:$B$81</c:f>
              <c:numCache>
                <c:formatCode>0.00</c:formatCode>
                <c:ptCount val="12"/>
                <c:pt idx="0">
                  <c:v>5</c:v>
                </c:pt>
                <c:pt idx="1">
                  <c:v>9.9333333330000002</c:v>
                </c:pt>
                <c:pt idx="2">
                  <c:v>9.7333333329999991</c:v>
                </c:pt>
                <c:pt idx="3">
                  <c:v>8.1333333329999995</c:v>
                </c:pt>
                <c:pt idx="4">
                  <c:v>9.1999999999999993</c:v>
                </c:pt>
                <c:pt idx="5">
                  <c:v>5.733333333</c:v>
                </c:pt>
                <c:pt idx="6">
                  <c:v>8.1333333329999995</c:v>
                </c:pt>
                <c:pt idx="7">
                  <c:v>10.199999999999999</c:v>
                </c:pt>
                <c:pt idx="8">
                  <c:v>10.866666666666667</c:v>
                </c:pt>
                <c:pt idx="9">
                  <c:v>10.8</c:v>
                </c:pt>
                <c:pt idx="10">
                  <c:v>10.533333333333333</c:v>
                </c:pt>
                <c:pt idx="11">
                  <c:v>11.866666666666667</c:v>
                </c:pt>
              </c:numCache>
            </c:numRef>
          </c:val>
          <c:extLst>
            <c:ext xmlns:c16="http://schemas.microsoft.com/office/drawing/2014/chart" uri="{C3380CC4-5D6E-409C-BE32-E72D297353CC}">
              <c16:uniqueId val="{00000000-7680-46A5-976A-F74EBBC7EB9E}"/>
            </c:ext>
          </c:extLst>
        </c:ser>
        <c:dLbls>
          <c:showLegendKey val="0"/>
          <c:showVal val="0"/>
          <c:showCatName val="0"/>
          <c:showSerName val="0"/>
          <c:showPercent val="0"/>
          <c:showBubbleSize val="0"/>
        </c:dLbls>
        <c:gapWidth val="150"/>
        <c:axId val="416641904"/>
        <c:axId val="416642464"/>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Energía!$A$70:$A$81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Energía!$C$70:$C$81</c:f>
              <c:numCache>
                <c:formatCode>General</c:formatCode>
                <c:ptCount val="12"/>
                <c:pt idx="0">
                  <c:v>8.94</c:v>
                </c:pt>
                <c:pt idx="1">
                  <c:v>8.94</c:v>
                </c:pt>
                <c:pt idx="2">
                  <c:v>8.94</c:v>
                </c:pt>
                <c:pt idx="3">
                  <c:v>8.94</c:v>
                </c:pt>
                <c:pt idx="4">
                  <c:v>8.94</c:v>
                </c:pt>
                <c:pt idx="5">
                  <c:v>8.94</c:v>
                </c:pt>
                <c:pt idx="6">
                  <c:v>8.94</c:v>
                </c:pt>
                <c:pt idx="7">
                  <c:v>8.94</c:v>
                </c:pt>
                <c:pt idx="8">
                  <c:v>8.94</c:v>
                </c:pt>
                <c:pt idx="9">
                  <c:v>8.94</c:v>
                </c:pt>
                <c:pt idx="10">
                  <c:v>8.94</c:v>
                </c:pt>
                <c:pt idx="11">
                  <c:v>8.94</c:v>
                </c:pt>
              </c:numCache>
            </c:numRef>
          </c:val>
          <c:smooth val="0"/>
          <c:extLst>
            <c:ext xmlns:c16="http://schemas.microsoft.com/office/drawing/2014/chart" uri="{C3380CC4-5D6E-409C-BE32-E72D297353CC}">
              <c16:uniqueId val="{00000001-7680-46A5-976A-F74EBBC7EB9E}"/>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Energía!$A$70:$A$81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Energía!$D$70:$D$81</c:f>
              <c:numCache>
                <c:formatCode>General</c:formatCode>
                <c:ptCount val="12"/>
                <c:pt idx="0">
                  <c:v>7.9633444824013075</c:v>
                </c:pt>
                <c:pt idx="1">
                  <c:v>7.9633444824013075</c:v>
                </c:pt>
                <c:pt idx="2">
                  <c:v>7.9633444824013075</c:v>
                </c:pt>
                <c:pt idx="3">
                  <c:v>7.9633444824013075</c:v>
                </c:pt>
                <c:pt idx="4">
                  <c:v>7.9633444824013075</c:v>
                </c:pt>
                <c:pt idx="5">
                  <c:v>7.9633444824013075</c:v>
                </c:pt>
                <c:pt idx="6">
                  <c:v>7.9633444824013075</c:v>
                </c:pt>
                <c:pt idx="7">
                  <c:v>7.9633444824013075</c:v>
                </c:pt>
                <c:pt idx="8">
                  <c:v>7.9633444824013075</c:v>
                </c:pt>
                <c:pt idx="9">
                  <c:v>7.9633444824013075</c:v>
                </c:pt>
                <c:pt idx="10">
                  <c:v>7.9633444824013075</c:v>
                </c:pt>
                <c:pt idx="11">
                  <c:v>7.9633444824013075</c:v>
                </c:pt>
              </c:numCache>
            </c:numRef>
          </c:val>
          <c:smooth val="0"/>
          <c:extLst>
            <c:ext xmlns:c16="http://schemas.microsoft.com/office/drawing/2014/chart" uri="{C3380CC4-5D6E-409C-BE32-E72D297353CC}">
              <c16:uniqueId val="{00000002-7680-46A5-976A-F74EBBC7EB9E}"/>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Energía!$A$70:$A$81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Energía!$E$70:$E$81</c:f>
              <c:numCache>
                <c:formatCode>General</c:formatCode>
                <c:ptCount val="12"/>
                <c:pt idx="0">
                  <c:v>9.9166555175986915</c:v>
                </c:pt>
                <c:pt idx="1">
                  <c:v>9.9166555175986915</c:v>
                </c:pt>
                <c:pt idx="2">
                  <c:v>9.9166555175986915</c:v>
                </c:pt>
                <c:pt idx="3">
                  <c:v>9.9166555175986915</c:v>
                </c:pt>
                <c:pt idx="4">
                  <c:v>9.9166555175986915</c:v>
                </c:pt>
                <c:pt idx="5">
                  <c:v>9.9166555175986915</c:v>
                </c:pt>
                <c:pt idx="6">
                  <c:v>9.9166555175986915</c:v>
                </c:pt>
                <c:pt idx="7">
                  <c:v>9.9166555175986915</c:v>
                </c:pt>
                <c:pt idx="8">
                  <c:v>9.9166555175986915</c:v>
                </c:pt>
                <c:pt idx="9">
                  <c:v>9.9166555175986915</c:v>
                </c:pt>
                <c:pt idx="10">
                  <c:v>9.9166555175986915</c:v>
                </c:pt>
                <c:pt idx="11">
                  <c:v>9.9166555175986915</c:v>
                </c:pt>
              </c:numCache>
            </c:numRef>
          </c:val>
          <c:smooth val="0"/>
          <c:extLst>
            <c:ext xmlns:c16="http://schemas.microsoft.com/office/drawing/2014/chart" uri="{C3380CC4-5D6E-409C-BE32-E72D297353CC}">
              <c16:uniqueId val="{00000003-7680-46A5-976A-F74EBBC7EB9E}"/>
            </c:ext>
          </c:extLst>
        </c:ser>
        <c:dLbls>
          <c:showLegendKey val="0"/>
          <c:showVal val="1"/>
          <c:showCatName val="0"/>
          <c:showSerName val="0"/>
          <c:showPercent val="0"/>
          <c:showBubbleSize val="0"/>
        </c:dLbls>
        <c:marker val="1"/>
        <c:smooth val="0"/>
        <c:axId val="416641904"/>
        <c:axId val="416642464"/>
      </c:lineChart>
      <c:catAx>
        <c:axId val="416641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42464"/>
        <c:crosses val="autoZero"/>
        <c:auto val="1"/>
        <c:lblAlgn val="ctr"/>
        <c:lblOffset val="100"/>
        <c:noMultiLvlLbl val="0"/>
      </c:catAx>
      <c:valAx>
        <c:axId val="41664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41904"/>
        <c:crosses val="autoZero"/>
        <c:crossBetween val="between"/>
      </c:valAx>
      <c:spPr>
        <a:noFill/>
        <a:ln>
          <a:noFill/>
        </a:ln>
        <a:effectLst/>
      </c:spPr>
    </c:plotArea>
    <c:legend>
      <c:legendPos val="b"/>
      <c:layout>
        <c:manualLayout>
          <c:xMode val="edge"/>
          <c:yMode val="edge"/>
          <c:x val="0.29597708138387269"/>
          <c:y val="0.7770792079207921"/>
          <c:w val="0.40443301472053428"/>
          <c:h val="7.81263126312631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Lote 11 para 2018</a:t>
            </a:r>
            <a:endParaRPr lang="es-CO"/>
          </a:p>
        </c:rich>
      </c:tx>
      <c:layout>
        <c:manualLayout>
          <c:xMode val="edge"/>
          <c:yMode val="edge"/>
          <c:x val="0.17087014725568941"/>
          <c:y val="2.637861222121104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0096237970253719"/>
          <c:y val="0.20185019586119574"/>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Energía!$A$88:$A$99</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Energía!$B$88:$B$99</c:f>
              <c:numCache>
                <c:formatCode>0.00</c:formatCode>
                <c:ptCount val="12"/>
                <c:pt idx="0">
                  <c:v>16</c:v>
                </c:pt>
                <c:pt idx="1">
                  <c:v>32.733333330000001</c:v>
                </c:pt>
                <c:pt idx="2">
                  <c:v>30.466666669999999</c:v>
                </c:pt>
                <c:pt idx="3">
                  <c:v>28.866666670000001</c:v>
                </c:pt>
                <c:pt idx="4">
                  <c:v>31.6</c:v>
                </c:pt>
                <c:pt idx="5">
                  <c:v>29.733333330000001</c:v>
                </c:pt>
                <c:pt idx="6">
                  <c:v>27.666666670000001</c:v>
                </c:pt>
                <c:pt idx="7">
                  <c:v>28.533333333333335</c:v>
                </c:pt>
                <c:pt idx="8">
                  <c:v>28.4</c:v>
                </c:pt>
                <c:pt idx="9">
                  <c:v>29.333333333333332</c:v>
                </c:pt>
                <c:pt idx="10">
                  <c:v>29.266666666666666</c:v>
                </c:pt>
                <c:pt idx="11">
                  <c:v>24.066666666666666</c:v>
                </c:pt>
              </c:numCache>
            </c:numRef>
          </c:val>
          <c:extLst>
            <c:ext xmlns:c16="http://schemas.microsoft.com/office/drawing/2014/chart" uri="{C3380CC4-5D6E-409C-BE32-E72D297353CC}">
              <c16:uniqueId val="{00000000-1AA6-458A-BE7F-AEC5AD90A425}"/>
            </c:ext>
          </c:extLst>
        </c:ser>
        <c:dLbls>
          <c:showLegendKey val="0"/>
          <c:showVal val="0"/>
          <c:showCatName val="0"/>
          <c:showSerName val="0"/>
          <c:showPercent val="0"/>
          <c:showBubbleSize val="0"/>
        </c:dLbls>
        <c:gapWidth val="150"/>
        <c:axId val="416646944"/>
        <c:axId val="416647504"/>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Energía!$A$88:$A$99</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Energía!$C$88:$C$99</c:f>
              <c:numCache>
                <c:formatCode>General</c:formatCode>
                <c:ptCount val="12"/>
                <c:pt idx="0">
                  <c:v>15.9</c:v>
                </c:pt>
                <c:pt idx="1">
                  <c:v>15.9</c:v>
                </c:pt>
                <c:pt idx="2">
                  <c:v>15.9</c:v>
                </c:pt>
                <c:pt idx="3">
                  <c:v>15.9</c:v>
                </c:pt>
                <c:pt idx="4">
                  <c:v>15.9</c:v>
                </c:pt>
                <c:pt idx="5">
                  <c:v>15.9</c:v>
                </c:pt>
                <c:pt idx="6">
                  <c:v>15.9</c:v>
                </c:pt>
                <c:pt idx="7">
                  <c:v>15.9</c:v>
                </c:pt>
                <c:pt idx="8">
                  <c:v>15.9</c:v>
                </c:pt>
                <c:pt idx="9">
                  <c:v>15.9</c:v>
                </c:pt>
                <c:pt idx="10">
                  <c:v>15.9</c:v>
                </c:pt>
                <c:pt idx="11">
                  <c:v>15.9</c:v>
                </c:pt>
              </c:numCache>
            </c:numRef>
          </c:val>
          <c:smooth val="0"/>
          <c:extLst>
            <c:ext xmlns:c16="http://schemas.microsoft.com/office/drawing/2014/chart" uri="{C3380CC4-5D6E-409C-BE32-E72D297353CC}">
              <c16:uniqueId val="{00000001-1AA6-458A-BE7F-AEC5AD90A425}"/>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Energía!$A$88:$A$99</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Energía!$D$88:$D$99</c:f>
              <c:numCache>
                <c:formatCode>General</c:formatCode>
                <c:ptCount val="12"/>
                <c:pt idx="0">
                  <c:v>13.863612021364016</c:v>
                </c:pt>
                <c:pt idx="1">
                  <c:v>13.863612021364016</c:v>
                </c:pt>
                <c:pt idx="2">
                  <c:v>13.863612021364016</c:v>
                </c:pt>
                <c:pt idx="3">
                  <c:v>13.863612021364016</c:v>
                </c:pt>
                <c:pt idx="4">
                  <c:v>13.863612021364016</c:v>
                </c:pt>
                <c:pt idx="5">
                  <c:v>13.863612021364016</c:v>
                </c:pt>
                <c:pt idx="6">
                  <c:v>13.863612021364016</c:v>
                </c:pt>
                <c:pt idx="7">
                  <c:v>13.863612021364016</c:v>
                </c:pt>
                <c:pt idx="8">
                  <c:v>13.863612021364016</c:v>
                </c:pt>
                <c:pt idx="9">
                  <c:v>13.863612021364016</c:v>
                </c:pt>
                <c:pt idx="10">
                  <c:v>13.863612021364016</c:v>
                </c:pt>
                <c:pt idx="11">
                  <c:v>13.863612021364016</c:v>
                </c:pt>
              </c:numCache>
            </c:numRef>
          </c:val>
          <c:smooth val="0"/>
          <c:extLst>
            <c:ext xmlns:c16="http://schemas.microsoft.com/office/drawing/2014/chart" uri="{C3380CC4-5D6E-409C-BE32-E72D297353CC}">
              <c16:uniqueId val="{00000002-1AA6-458A-BE7F-AEC5AD90A425}"/>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Energía!$A$88:$A$99</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Energía!$E$88:$E$99</c:f>
              <c:numCache>
                <c:formatCode>General</c:formatCode>
                <c:ptCount val="12"/>
                <c:pt idx="0">
                  <c:v>17.936387978635985</c:v>
                </c:pt>
                <c:pt idx="1">
                  <c:v>17.936387978635985</c:v>
                </c:pt>
                <c:pt idx="2">
                  <c:v>17.936387978635985</c:v>
                </c:pt>
                <c:pt idx="3">
                  <c:v>17.936387978635985</c:v>
                </c:pt>
                <c:pt idx="4">
                  <c:v>17.936387978635985</c:v>
                </c:pt>
                <c:pt idx="5">
                  <c:v>17.936387978635985</c:v>
                </c:pt>
                <c:pt idx="6">
                  <c:v>17.936387978635985</c:v>
                </c:pt>
                <c:pt idx="7">
                  <c:v>17.936387978635985</c:v>
                </c:pt>
                <c:pt idx="8">
                  <c:v>17.936387978635985</c:v>
                </c:pt>
                <c:pt idx="9">
                  <c:v>17.936387978635985</c:v>
                </c:pt>
                <c:pt idx="10">
                  <c:v>17.936387978635985</c:v>
                </c:pt>
                <c:pt idx="11">
                  <c:v>17.936387978635985</c:v>
                </c:pt>
              </c:numCache>
            </c:numRef>
          </c:val>
          <c:smooth val="0"/>
          <c:extLst>
            <c:ext xmlns:c16="http://schemas.microsoft.com/office/drawing/2014/chart" uri="{C3380CC4-5D6E-409C-BE32-E72D297353CC}">
              <c16:uniqueId val="{00000003-1AA6-458A-BE7F-AEC5AD90A425}"/>
            </c:ext>
          </c:extLst>
        </c:ser>
        <c:dLbls>
          <c:showLegendKey val="0"/>
          <c:showVal val="1"/>
          <c:showCatName val="0"/>
          <c:showSerName val="0"/>
          <c:showPercent val="0"/>
          <c:showBubbleSize val="0"/>
        </c:dLbls>
        <c:marker val="1"/>
        <c:smooth val="0"/>
        <c:axId val="416646944"/>
        <c:axId val="416647504"/>
      </c:lineChart>
      <c:catAx>
        <c:axId val="416646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47504"/>
        <c:crosses val="autoZero"/>
        <c:auto val="1"/>
        <c:lblAlgn val="ctr"/>
        <c:lblOffset val="100"/>
        <c:noMultiLvlLbl val="0"/>
      </c:catAx>
      <c:valAx>
        <c:axId val="416647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46944"/>
        <c:crosses val="autoZero"/>
        <c:crossBetween val="between"/>
      </c:valAx>
      <c:spPr>
        <a:noFill/>
        <a:ln>
          <a:noFill/>
        </a:ln>
        <a:effectLst/>
      </c:spPr>
    </c:plotArea>
    <c:legend>
      <c:legendPos val="b"/>
      <c:layout>
        <c:manualLayout>
          <c:xMode val="edge"/>
          <c:yMode val="edge"/>
          <c:x val="0.29067182808749603"/>
          <c:y val="0.77855280134735338"/>
          <c:w val="0.44658037808852469"/>
          <c:h val="8.18047273610337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Lote 12 para 2018</a:t>
            </a:r>
            <a:endParaRPr lang="es-CO"/>
          </a:p>
        </c:rich>
      </c:tx>
      <c:layout>
        <c:manualLayout>
          <c:xMode val="edge"/>
          <c:yMode val="edge"/>
          <c:x val="0.17800981704596164"/>
          <c:y val="2.637861222121104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0096237970253719"/>
          <c:y val="0.20185019586119574"/>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Energía!$A$105:$A$116</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Energía!$B$105:$B$116</c:f>
              <c:numCache>
                <c:formatCode>0.00</c:formatCode>
                <c:ptCount val="12"/>
                <c:pt idx="0">
                  <c:v>5.1764705879999999</c:v>
                </c:pt>
                <c:pt idx="1">
                  <c:v>8.5882352940000004</c:v>
                </c:pt>
                <c:pt idx="2">
                  <c:v>8.9411764710000003</c:v>
                </c:pt>
                <c:pt idx="3">
                  <c:v>7.2352941179999997</c:v>
                </c:pt>
                <c:pt idx="4">
                  <c:v>8.0588235289999997</c:v>
                </c:pt>
                <c:pt idx="5">
                  <c:v>7.2941176470000002</c:v>
                </c:pt>
                <c:pt idx="6">
                  <c:v>6.5882352940000004</c:v>
                </c:pt>
                <c:pt idx="7">
                  <c:v>7.3529411759999999</c:v>
                </c:pt>
                <c:pt idx="8">
                  <c:v>7</c:v>
                </c:pt>
                <c:pt idx="9">
                  <c:v>6.6470588235294121</c:v>
                </c:pt>
                <c:pt idx="10">
                  <c:v>7.117647058823529</c:v>
                </c:pt>
                <c:pt idx="11">
                  <c:v>7.7058823529411766</c:v>
                </c:pt>
              </c:numCache>
            </c:numRef>
          </c:val>
          <c:extLst>
            <c:ext xmlns:c16="http://schemas.microsoft.com/office/drawing/2014/chart" uri="{C3380CC4-5D6E-409C-BE32-E72D297353CC}">
              <c16:uniqueId val="{00000000-B552-404E-8256-089C04A6EC21}"/>
            </c:ext>
          </c:extLst>
        </c:ser>
        <c:dLbls>
          <c:showLegendKey val="0"/>
          <c:showVal val="0"/>
          <c:showCatName val="0"/>
          <c:showSerName val="0"/>
          <c:showPercent val="0"/>
          <c:showBubbleSize val="0"/>
        </c:dLbls>
        <c:gapWidth val="150"/>
        <c:axId val="416684896"/>
        <c:axId val="416685456"/>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Energía!$A$105:$A$116</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Energía!$C$105:$C$116</c:f>
              <c:numCache>
                <c:formatCode>General</c:formatCode>
                <c:ptCount val="12"/>
                <c:pt idx="0">
                  <c:v>6.21</c:v>
                </c:pt>
                <c:pt idx="1">
                  <c:v>6.21</c:v>
                </c:pt>
                <c:pt idx="2">
                  <c:v>6.21</c:v>
                </c:pt>
                <c:pt idx="3">
                  <c:v>6.21</c:v>
                </c:pt>
                <c:pt idx="4">
                  <c:v>6.21</c:v>
                </c:pt>
                <c:pt idx="5">
                  <c:v>6.21</c:v>
                </c:pt>
                <c:pt idx="6">
                  <c:v>6.21</c:v>
                </c:pt>
                <c:pt idx="7">
                  <c:v>6.21</c:v>
                </c:pt>
                <c:pt idx="8">
                  <c:v>6.21</c:v>
                </c:pt>
                <c:pt idx="9">
                  <c:v>6.21</c:v>
                </c:pt>
                <c:pt idx="10">
                  <c:v>6.21</c:v>
                </c:pt>
                <c:pt idx="11">
                  <c:v>6.21</c:v>
                </c:pt>
              </c:numCache>
            </c:numRef>
          </c:val>
          <c:smooth val="0"/>
          <c:extLst>
            <c:ext xmlns:c16="http://schemas.microsoft.com/office/drawing/2014/chart" uri="{C3380CC4-5D6E-409C-BE32-E72D297353CC}">
              <c16:uniqueId val="{00000001-B552-404E-8256-089C04A6EC21}"/>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Energía!$A$105:$A$116</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Energía!$D$105:$D$116</c:f>
              <c:numCache>
                <c:formatCode>General</c:formatCode>
                <c:ptCount val="12"/>
                <c:pt idx="0">
                  <c:v>5.7495175762004926</c:v>
                </c:pt>
                <c:pt idx="1">
                  <c:v>5.7495175762004926</c:v>
                </c:pt>
                <c:pt idx="2">
                  <c:v>5.7495175762004926</c:v>
                </c:pt>
                <c:pt idx="3">
                  <c:v>5.7495175762004926</c:v>
                </c:pt>
                <c:pt idx="4">
                  <c:v>5.7495175762004926</c:v>
                </c:pt>
                <c:pt idx="5">
                  <c:v>5.7495175762004926</c:v>
                </c:pt>
                <c:pt idx="6">
                  <c:v>5.7495175762004926</c:v>
                </c:pt>
                <c:pt idx="7">
                  <c:v>5.7495175762004926</c:v>
                </c:pt>
                <c:pt idx="8">
                  <c:v>5.7495175762004926</c:v>
                </c:pt>
                <c:pt idx="9">
                  <c:v>5.7495175762004926</c:v>
                </c:pt>
                <c:pt idx="10">
                  <c:v>5.7495175762004926</c:v>
                </c:pt>
                <c:pt idx="11">
                  <c:v>5.7495175762004926</c:v>
                </c:pt>
              </c:numCache>
            </c:numRef>
          </c:val>
          <c:smooth val="0"/>
          <c:extLst>
            <c:ext xmlns:c16="http://schemas.microsoft.com/office/drawing/2014/chart" uri="{C3380CC4-5D6E-409C-BE32-E72D297353CC}">
              <c16:uniqueId val="{00000002-B552-404E-8256-089C04A6EC21}"/>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Energía!$A$105:$A$116</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Energía!$E$105:$E$116</c:f>
              <c:numCache>
                <c:formatCode>General</c:formatCode>
                <c:ptCount val="12"/>
                <c:pt idx="0">
                  <c:v>6.6704824237995073</c:v>
                </c:pt>
                <c:pt idx="1">
                  <c:v>6.6704824237995073</c:v>
                </c:pt>
                <c:pt idx="2">
                  <c:v>6.6704824237995073</c:v>
                </c:pt>
                <c:pt idx="3">
                  <c:v>6.6704824237995073</c:v>
                </c:pt>
                <c:pt idx="4">
                  <c:v>6.6704824237995073</c:v>
                </c:pt>
                <c:pt idx="5">
                  <c:v>6.6704824237995073</c:v>
                </c:pt>
                <c:pt idx="6">
                  <c:v>6.6704824237995073</c:v>
                </c:pt>
                <c:pt idx="7">
                  <c:v>6.6704824237995073</c:v>
                </c:pt>
                <c:pt idx="8">
                  <c:v>6.6704824237995073</c:v>
                </c:pt>
                <c:pt idx="9">
                  <c:v>6.6704824237995073</c:v>
                </c:pt>
                <c:pt idx="10">
                  <c:v>6.6704824237995073</c:v>
                </c:pt>
                <c:pt idx="11">
                  <c:v>6.6704824237995073</c:v>
                </c:pt>
              </c:numCache>
            </c:numRef>
          </c:val>
          <c:smooth val="0"/>
          <c:extLst>
            <c:ext xmlns:c16="http://schemas.microsoft.com/office/drawing/2014/chart" uri="{C3380CC4-5D6E-409C-BE32-E72D297353CC}">
              <c16:uniqueId val="{00000003-B552-404E-8256-089C04A6EC21}"/>
            </c:ext>
          </c:extLst>
        </c:ser>
        <c:dLbls>
          <c:showLegendKey val="0"/>
          <c:showVal val="1"/>
          <c:showCatName val="0"/>
          <c:showSerName val="0"/>
          <c:showPercent val="0"/>
          <c:showBubbleSize val="0"/>
        </c:dLbls>
        <c:marker val="1"/>
        <c:smooth val="0"/>
        <c:axId val="416684896"/>
        <c:axId val="416685456"/>
      </c:lineChart>
      <c:catAx>
        <c:axId val="416684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85456"/>
        <c:crosses val="autoZero"/>
        <c:auto val="1"/>
        <c:lblAlgn val="ctr"/>
        <c:lblOffset val="100"/>
        <c:noMultiLvlLbl val="0"/>
      </c:catAx>
      <c:valAx>
        <c:axId val="416685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8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Generación de Residuos Aprovechables 2018 UCO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Residuos!$B$3</c:f>
              <c:strCache>
                <c:ptCount val="1"/>
                <c:pt idx="0">
                  <c:v>Consumo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Residuos!$A$4:$A$15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Residuos!$B$4:$B$15</c:f>
              <c:numCache>
                <c:formatCode>0.000</c:formatCode>
                <c:ptCount val="12"/>
                <c:pt idx="0">
                  <c:v>5.9931759498340093E-2</c:v>
                </c:pt>
                <c:pt idx="1">
                  <c:v>5.9931759498340093E-2</c:v>
                </c:pt>
                <c:pt idx="2">
                  <c:v>5.9931759498340093E-2</c:v>
                </c:pt>
                <c:pt idx="3">
                  <c:v>5.9931759498340093E-2</c:v>
                </c:pt>
                <c:pt idx="4">
                  <c:v>5.9931759498340093E-2</c:v>
                </c:pt>
                <c:pt idx="5">
                  <c:v>5.9931759498340093E-2</c:v>
                </c:pt>
                <c:pt idx="6">
                  <c:v>5.9931759498340093E-2</c:v>
                </c:pt>
                <c:pt idx="7">
                  <c:v>5.9931759498340093E-2</c:v>
                </c:pt>
                <c:pt idx="8">
                  <c:v>5.9931759498340093E-2</c:v>
                </c:pt>
                <c:pt idx="9">
                  <c:v>5.9931759498340093E-2</c:v>
                </c:pt>
                <c:pt idx="10">
                  <c:v>5.9931759498340093E-2</c:v>
                </c:pt>
                <c:pt idx="11">
                  <c:v>5.9931759498340093E-2</c:v>
                </c:pt>
              </c:numCache>
            </c:numRef>
          </c:val>
          <c:extLst>
            <c:ext xmlns:c16="http://schemas.microsoft.com/office/drawing/2014/chart" uri="{C3380CC4-5D6E-409C-BE32-E72D297353CC}">
              <c16:uniqueId val="{00000000-16A6-45F9-AD91-18FCD5332181}"/>
            </c:ext>
          </c:extLst>
        </c:ser>
        <c:dLbls>
          <c:showLegendKey val="0"/>
          <c:showVal val="0"/>
          <c:showCatName val="0"/>
          <c:showSerName val="0"/>
          <c:showPercent val="0"/>
          <c:showBubbleSize val="0"/>
        </c:dLbls>
        <c:gapWidth val="219"/>
        <c:overlap val="-27"/>
        <c:axId val="416689936"/>
        <c:axId val="416690496"/>
      </c:barChart>
      <c:lineChart>
        <c:grouping val="standard"/>
        <c:varyColors val="0"/>
        <c:ser>
          <c:idx val="1"/>
          <c:order val="1"/>
          <c:tx>
            <c:strRef>
              <c:f>Residuos!$C$3</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Residuos!$A$4:$A$15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Residuos!$C$4:$C$15</c:f>
              <c:numCache>
                <c:formatCode>General</c:formatCode>
                <c:ptCount val="12"/>
                <c:pt idx="0">
                  <c:v>0.19</c:v>
                </c:pt>
                <c:pt idx="1">
                  <c:v>0.19</c:v>
                </c:pt>
                <c:pt idx="2">
                  <c:v>0.19</c:v>
                </c:pt>
                <c:pt idx="3">
                  <c:v>0.19</c:v>
                </c:pt>
                <c:pt idx="4">
                  <c:v>0.19</c:v>
                </c:pt>
                <c:pt idx="5">
                  <c:v>0.19</c:v>
                </c:pt>
                <c:pt idx="6">
                  <c:v>0.19</c:v>
                </c:pt>
                <c:pt idx="7">
                  <c:v>0.19</c:v>
                </c:pt>
                <c:pt idx="8">
                  <c:v>0.19</c:v>
                </c:pt>
                <c:pt idx="9">
                  <c:v>0.19</c:v>
                </c:pt>
                <c:pt idx="10">
                  <c:v>0.19</c:v>
                </c:pt>
                <c:pt idx="11">
                  <c:v>0.19</c:v>
                </c:pt>
              </c:numCache>
            </c:numRef>
          </c:val>
          <c:smooth val="0"/>
          <c:extLst>
            <c:ext xmlns:c16="http://schemas.microsoft.com/office/drawing/2014/chart" uri="{C3380CC4-5D6E-409C-BE32-E72D297353CC}">
              <c16:uniqueId val="{00000001-16A6-45F9-AD91-18FCD5332181}"/>
            </c:ext>
          </c:extLst>
        </c:ser>
        <c:ser>
          <c:idx val="2"/>
          <c:order val="2"/>
          <c:tx>
            <c:strRef>
              <c:f>Residuos!$D$3</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Residuos!$A$4:$A$15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Residuos!$D$4:$D$15</c:f>
              <c:numCache>
                <c:formatCode>0.00</c:formatCode>
                <c:ptCount val="12"/>
                <c:pt idx="0">
                  <c:v>0.19</c:v>
                </c:pt>
                <c:pt idx="1">
                  <c:v>0.19</c:v>
                </c:pt>
                <c:pt idx="2">
                  <c:v>0.19</c:v>
                </c:pt>
                <c:pt idx="3">
                  <c:v>0.19</c:v>
                </c:pt>
                <c:pt idx="4">
                  <c:v>0.19</c:v>
                </c:pt>
                <c:pt idx="5">
                  <c:v>0.19</c:v>
                </c:pt>
                <c:pt idx="6">
                  <c:v>0.19</c:v>
                </c:pt>
                <c:pt idx="7">
                  <c:v>0.19</c:v>
                </c:pt>
                <c:pt idx="8">
                  <c:v>0.19</c:v>
                </c:pt>
                <c:pt idx="9">
                  <c:v>0.19</c:v>
                </c:pt>
                <c:pt idx="10">
                  <c:v>0.19</c:v>
                </c:pt>
                <c:pt idx="11">
                  <c:v>0.19</c:v>
                </c:pt>
              </c:numCache>
            </c:numRef>
          </c:val>
          <c:smooth val="0"/>
          <c:extLst>
            <c:ext xmlns:c16="http://schemas.microsoft.com/office/drawing/2014/chart" uri="{C3380CC4-5D6E-409C-BE32-E72D297353CC}">
              <c16:uniqueId val="{00000002-16A6-45F9-AD91-18FCD5332181}"/>
            </c:ext>
          </c:extLst>
        </c:ser>
        <c:ser>
          <c:idx val="3"/>
          <c:order val="3"/>
          <c:tx>
            <c:strRef>
              <c:f>Residuos!$E$3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Residuos!$A$4:$A$15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Residuos!$E$4:$E$15</c:f>
              <c:numCache>
                <c:formatCode>0.00</c:formatCode>
                <c:ptCount val="12"/>
                <c:pt idx="0">
                  <c:v>0.19</c:v>
                </c:pt>
                <c:pt idx="1">
                  <c:v>0.19</c:v>
                </c:pt>
                <c:pt idx="2">
                  <c:v>0.19</c:v>
                </c:pt>
                <c:pt idx="3">
                  <c:v>0.19</c:v>
                </c:pt>
                <c:pt idx="4">
                  <c:v>0.19</c:v>
                </c:pt>
                <c:pt idx="5">
                  <c:v>0.19</c:v>
                </c:pt>
                <c:pt idx="6">
                  <c:v>0.19</c:v>
                </c:pt>
                <c:pt idx="7">
                  <c:v>0.19</c:v>
                </c:pt>
                <c:pt idx="8">
                  <c:v>0.19</c:v>
                </c:pt>
                <c:pt idx="9">
                  <c:v>0.19</c:v>
                </c:pt>
                <c:pt idx="10">
                  <c:v>0.19</c:v>
                </c:pt>
                <c:pt idx="11">
                  <c:v>0.19</c:v>
                </c:pt>
              </c:numCache>
            </c:numRef>
          </c:val>
          <c:smooth val="0"/>
          <c:extLst>
            <c:ext xmlns:c16="http://schemas.microsoft.com/office/drawing/2014/chart" uri="{C3380CC4-5D6E-409C-BE32-E72D297353CC}">
              <c16:uniqueId val="{00000003-16A6-45F9-AD91-18FCD5332181}"/>
            </c:ext>
          </c:extLst>
        </c:ser>
        <c:dLbls>
          <c:showLegendKey val="0"/>
          <c:showVal val="0"/>
          <c:showCatName val="0"/>
          <c:showSerName val="0"/>
          <c:showPercent val="0"/>
          <c:showBubbleSize val="0"/>
        </c:dLbls>
        <c:marker val="1"/>
        <c:smooth val="0"/>
        <c:axId val="416689936"/>
        <c:axId val="416690496"/>
      </c:lineChart>
      <c:catAx>
        <c:axId val="4166899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90496"/>
        <c:crosses val="autoZero"/>
        <c:auto val="1"/>
        <c:lblAlgn val="ctr"/>
        <c:lblOffset val="100"/>
        <c:noMultiLvlLbl val="0"/>
      </c:catAx>
      <c:valAx>
        <c:axId val="416690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Kg/mes.Pna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8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Generación de Residuos No Aprovechables 2018 UCO</a:t>
            </a:r>
          </a:p>
        </c:rich>
      </c:tx>
      <c:layout>
        <c:manualLayout>
          <c:xMode val="edge"/>
          <c:yMode val="edge"/>
          <c:x val="0.11056233595800524"/>
          <c:y val="1.16279069767441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6145603674540682"/>
          <c:y val="0.23325581395348838"/>
          <c:w val="0.79965507436570427"/>
          <c:h val="0.45297076237563327"/>
        </c:manualLayout>
      </c:layout>
      <c:barChart>
        <c:barDir val="col"/>
        <c:grouping val="clustered"/>
        <c:varyColors val="0"/>
        <c:ser>
          <c:idx val="0"/>
          <c:order val="0"/>
          <c:tx>
            <c:strRef>
              <c:f>[Indicadores.Gri.Consolidado.2018.xlsx]Residuos!$B$3</c:f>
              <c:strCache>
                <c:ptCount val="1"/>
                <c:pt idx="0">
                  <c:v>Consumo</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[Indicadores.Gri.Consolidado.2018.xlsx]Residuos!$A$20:$A$31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[Indicadores.Gri.Consolidado.2018.xlsx]Residuos!$B$20:$B$31</c:f>
              <c:numCache>
                <c:formatCode>0.00</c:formatCode>
                <c:ptCount val="12"/>
                <c:pt idx="0">
                  <c:v>0.57128365916635926</c:v>
                </c:pt>
                <c:pt idx="1">
                  <c:v>0.95859461453338246</c:v>
                </c:pt>
                <c:pt idx="2">
                  <c:v>0.73589081519734412</c:v>
                </c:pt>
                <c:pt idx="3">
                  <c:v>0.87721320545924009</c:v>
                </c:pt>
                <c:pt idx="4">
                  <c:v>0.64805422353375142</c:v>
                </c:pt>
                <c:pt idx="5">
                  <c:v>0.69600700848395425</c:v>
                </c:pt>
                <c:pt idx="6">
                  <c:v>0.65935079306528954</c:v>
                </c:pt>
                <c:pt idx="7">
                  <c:v>0.81658059756547396</c:v>
                </c:pt>
                <c:pt idx="8">
                  <c:v>0.78845444485429728</c:v>
                </c:pt>
                <c:pt idx="9">
                  <c:v>0.74349870896348214</c:v>
                </c:pt>
                <c:pt idx="10">
                  <c:v>0.78176872002950937</c:v>
                </c:pt>
                <c:pt idx="11">
                  <c:v>0.62615271117668758</c:v>
                </c:pt>
              </c:numCache>
            </c:numRef>
          </c:val>
          <c:extLst>
            <c:ext xmlns:c16="http://schemas.microsoft.com/office/drawing/2014/chart" uri="{C3380CC4-5D6E-409C-BE32-E72D297353CC}">
              <c16:uniqueId val="{00000000-C872-49B5-9CB1-8484DBC1A25D}"/>
            </c:ext>
          </c:extLst>
        </c:ser>
        <c:dLbls>
          <c:showLegendKey val="0"/>
          <c:showVal val="0"/>
          <c:showCatName val="0"/>
          <c:showSerName val="0"/>
          <c:showPercent val="0"/>
          <c:showBubbleSize val="0"/>
        </c:dLbls>
        <c:gapWidth val="219"/>
        <c:overlap val="-27"/>
        <c:axId val="416694976"/>
        <c:axId val="416695536"/>
      </c:barChart>
      <c:lineChart>
        <c:grouping val="standard"/>
        <c:varyColors val="0"/>
        <c:ser>
          <c:idx val="1"/>
          <c:order val="1"/>
          <c:tx>
            <c:strRef>
              <c:f>[Indicadores.Gri.Consolidado.2018.xlsx]Residuos!$C$3</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[Indicadores.Gri.Consolidado.2018.xlsx]Residuos!$A$20:$A$31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[Indicadores.Gri.Consolidado.2018.xlsx]Residuos!$C$20:$C$31</c:f>
              <c:numCache>
                <c:formatCode>General</c:formatCode>
                <c:ptCount val="12"/>
                <c:pt idx="0">
                  <c:v>0.625</c:v>
                </c:pt>
                <c:pt idx="1">
                  <c:v>0.625</c:v>
                </c:pt>
                <c:pt idx="2">
                  <c:v>0.625</c:v>
                </c:pt>
                <c:pt idx="3">
                  <c:v>0.625</c:v>
                </c:pt>
                <c:pt idx="4">
                  <c:v>0.625</c:v>
                </c:pt>
                <c:pt idx="5">
                  <c:v>0.625</c:v>
                </c:pt>
                <c:pt idx="6">
                  <c:v>0.625</c:v>
                </c:pt>
                <c:pt idx="7">
                  <c:v>0.625</c:v>
                </c:pt>
                <c:pt idx="8">
                  <c:v>0.625</c:v>
                </c:pt>
                <c:pt idx="9">
                  <c:v>0.625</c:v>
                </c:pt>
                <c:pt idx="10">
                  <c:v>0.625</c:v>
                </c:pt>
                <c:pt idx="11">
                  <c:v>0.625</c:v>
                </c:pt>
              </c:numCache>
            </c:numRef>
          </c:val>
          <c:smooth val="0"/>
          <c:extLst>
            <c:ext xmlns:c16="http://schemas.microsoft.com/office/drawing/2014/chart" uri="{C3380CC4-5D6E-409C-BE32-E72D297353CC}">
              <c16:uniqueId val="{00000001-C872-49B5-9CB1-8484DBC1A25D}"/>
            </c:ext>
          </c:extLst>
        </c:ser>
        <c:ser>
          <c:idx val="3"/>
          <c:order val="2"/>
          <c:tx>
            <c:strRef>
              <c:f>[Indicadores.Gri.Consolidado.2018.xlsx]Residuos!$E$3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[Indicadores.Gri.Consolidado.2018.xlsx]Residuos!$A$20:$A$31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[Indicadores.Gri.Consolidado.2018.xlsx]Residuos!$E$20:$E$31</c:f>
              <c:numCache>
                <c:formatCode>0.0000</c:formatCode>
                <c:ptCount val="12"/>
                <c:pt idx="0">
                  <c:v>0.67678356208984614</c:v>
                </c:pt>
                <c:pt idx="1">
                  <c:v>0.67678356208984614</c:v>
                </c:pt>
                <c:pt idx="2">
                  <c:v>0.67678356208984614</c:v>
                </c:pt>
                <c:pt idx="3">
                  <c:v>0.67678356208984614</c:v>
                </c:pt>
                <c:pt idx="4">
                  <c:v>0.67678356208984614</c:v>
                </c:pt>
                <c:pt idx="5">
                  <c:v>0.67678356208984614</c:v>
                </c:pt>
                <c:pt idx="6">
                  <c:v>0.67678356208984614</c:v>
                </c:pt>
                <c:pt idx="7">
                  <c:v>0.67678356208984614</c:v>
                </c:pt>
                <c:pt idx="8">
                  <c:v>0.67678356208984614</c:v>
                </c:pt>
                <c:pt idx="9">
                  <c:v>0.67678356208984614</c:v>
                </c:pt>
                <c:pt idx="10">
                  <c:v>0.67678356208984614</c:v>
                </c:pt>
                <c:pt idx="11">
                  <c:v>0.67678356208984614</c:v>
                </c:pt>
              </c:numCache>
            </c:numRef>
          </c:val>
          <c:smooth val="0"/>
          <c:extLst>
            <c:ext xmlns:c16="http://schemas.microsoft.com/office/drawing/2014/chart" uri="{C3380CC4-5D6E-409C-BE32-E72D297353CC}">
              <c16:uniqueId val="{00000002-C872-49B5-9CB1-8484DBC1A25D}"/>
            </c:ext>
          </c:extLst>
        </c:ser>
        <c:ser>
          <c:idx val="2"/>
          <c:order val="3"/>
          <c:tx>
            <c:strRef>
              <c:f>[Indicadores.Gri.Consolidado.2018.xlsx]Residuos!$D$19</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[Indicadores.Gri.Consolidado.2018.xlsx]Residuos!$D$20:$D$31</c:f>
              <c:numCache>
                <c:formatCode>0.0000</c:formatCode>
                <c:ptCount val="12"/>
                <c:pt idx="0">
                  <c:v>0.57321643791015386</c:v>
                </c:pt>
                <c:pt idx="1">
                  <c:v>0.57321643791015386</c:v>
                </c:pt>
                <c:pt idx="2">
                  <c:v>0.57321643791015386</c:v>
                </c:pt>
                <c:pt idx="3">
                  <c:v>0.57321643791015386</c:v>
                </c:pt>
                <c:pt idx="4">
                  <c:v>0.57321643791015386</c:v>
                </c:pt>
                <c:pt idx="5">
                  <c:v>0.57321643791015386</c:v>
                </c:pt>
                <c:pt idx="6">
                  <c:v>0.57321643791015386</c:v>
                </c:pt>
                <c:pt idx="7">
                  <c:v>0.57321643791015386</c:v>
                </c:pt>
                <c:pt idx="8">
                  <c:v>0.57321643791015386</c:v>
                </c:pt>
                <c:pt idx="9">
                  <c:v>0.57321643791015386</c:v>
                </c:pt>
                <c:pt idx="10">
                  <c:v>0.57321643791015386</c:v>
                </c:pt>
                <c:pt idx="11">
                  <c:v>0.57321643791015386</c:v>
                </c:pt>
              </c:numCache>
            </c:numRef>
          </c:val>
          <c:smooth val="0"/>
          <c:extLst>
            <c:ext xmlns:c16="http://schemas.microsoft.com/office/drawing/2014/chart" uri="{C3380CC4-5D6E-409C-BE32-E72D297353CC}">
              <c16:uniqueId val="{00000003-C872-49B5-9CB1-8484DBC1A25D}"/>
            </c:ext>
          </c:extLst>
        </c:ser>
        <c:dLbls>
          <c:showLegendKey val="0"/>
          <c:showVal val="0"/>
          <c:showCatName val="0"/>
          <c:showSerName val="0"/>
          <c:showPercent val="0"/>
          <c:showBubbleSize val="0"/>
        </c:dLbls>
        <c:marker val="1"/>
        <c:smooth val="0"/>
        <c:axId val="416694976"/>
        <c:axId val="416695536"/>
      </c:lineChart>
      <c:catAx>
        <c:axId val="416694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95536"/>
        <c:crosses val="autoZero"/>
        <c:auto val="1"/>
        <c:lblAlgn val="ctr"/>
        <c:lblOffset val="100"/>
        <c:noMultiLvlLbl val="0"/>
      </c:catAx>
      <c:valAx>
        <c:axId val="41669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Kg/mes.Pna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9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Generación de Residuos Indutriales</a:t>
            </a:r>
            <a:r>
              <a:rPr lang="es-CO" baseline="0"/>
              <a:t> </a:t>
            </a:r>
            <a:r>
              <a:rPr lang="es-CO"/>
              <a:t>2018 UCO</a:t>
            </a:r>
          </a:p>
        </c:rich>
      </c:tx>
      <c:layout>
        <c:manualLayout>
          <c:xMode val="edge"/>
          <c:yMode val="edge"/>
          <c:x val="0.12969385662729657"/>
          <c:y val="3.32294803053187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Residuos!$B$3</c:f>
              <c:strCache>
                <c:ptCount val="1"/>
                <c:pt idx="0">
                  <c:v>Consumo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Residuos!$A$38:$A$49</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Residuos!$B$38:$B$49</c:f>
              <c:numCache>
                <c:formatCode>0.00</c:formatCode>
                <c:ptCount val="12"/>
                <c:pt idx="0">
                  <c:v>2.5390384851838189E-3</c:v>
                </c:pt>
                <c:pt idx="1">
                  <c:v>2.5390384851838189E-3</c:v>
                </c:pt>
                <c:pt idx="2">
                  <c:v>2.5390384851838189E-3</c:v>
                </c:pt>
                <c:pt idx="3">
                  <c:v>2.5390384851838189E-3</c:v>
                </c:pt>
                <c:pt idx="4">
                  <c:v>2.5390384851838189E-3</c:v>
                </c:pt>
                <c:pt idx="5">
                  <c:v>2.5390384851838189E-3</c:v>
                </c:pt>
                <c:pt idx="6">
                  <c:v>2.5390384851838189E-3</c:v>
                </c:pt>
                <c:pt idx="7">
                  <c:v>2.5390384851838189E-3</c:v>
                </c:pt>
                <c:pt idx="8">
                  <c:v>2.5390384851838189E-3</c:v>
                </c:pt>
                <c:pt idx="9">
                  <c:v>2.5390384851838189E-3</c:v>
                </c:pt>
                <c:pt idx="10">
                  <c:v>2.5390384851838189E-3</c:v>
                </c:pt>
                <c:pt idx="11">
                  <c:v>2.5390384851838189E-3</c:v>
                </c:pt>
              </c:numCache>
            </c:numRef>
          </c:val>
          <c:extLst>
            <c:ext xmlns:c16="http://schemas.microsoft.com/office/drawing/2014/chart" uri="{C3380CC4-5D6E-409C-BE32-E72D297353CC}">
              <c16:uniqueId val="{00000000-735B-4DB8-951F-2116AB0A9A99}"/>
            </c:ext>
          </c:extLst>
        </c:ser>
        <c:dLbls>
          <c:showLegendKey val="0"/>
          <c:showVal val="0"/>
          <c:showCatName val="0"/>
          <c:showSerName val="0"/>
          <c:showPercent val="0"/>
          <c:showBubbleSize val="0"/>
        </c:dLbls>
        <c:gapWidth val="219"/>
        <c:overlap val="-27"/>
        <c:axId val="410499296"/>
        <c:axId val="410499856"/>
      </c:barChart>
      <c:lineChart>
        <c:grouping val="standard"/>
        <c:varyColors val="0"/>
        <c:ser>
          <c:idx val="1"/>
          <c:order val="1"/>
          <c:tx>
            <c:strRef>
              <c:f>Residuos!$C$3</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Residuos!$A$38:$A$49</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Residuos!$C$38:$C$49</c:f>
              <c:numCache>
                <c:formatCode>General</c:formatCode>
                <c:ptCount val="12"/>
                <c:pt idx="0">
                  <c:v>1.5E-3</c:v>
                </c:pt>
                <c:pt idx="1">
                  <c:v>1.5E-3</c:v>
                </c:pt>
                <c:pt idx="2">
                  <c:v>1.5E-3</c:v>
                </c:pt>
                <c:pt idx="3">
                  <c:v>1.5E-3</c:v>
                </c:pt>
                <c:pt idx="4">
                  <c:v>1.5E-3</c:v>
                </c:pt>
                <c:pt idx="5">
                  <c:v>1.5E-3</c:v>
                </c:pt>
                <c:pt idx="6">
                  <c:v>1.5E-3</c:v>
                </c:pt>
                <c:pt idx="7">
                  <c:v>1.5E-3</c:v>
                </c:pt>
                <c:pt idx="8">
                  <c:v>1.5E-3</c:v>
                </c:pt>
                <c:pt idx="9">
                  <c:v>1.5E-3</c:v>
                </c:pt>
                <c:pt idx="10">
                  <c:v>1.5E-3</c:v>
                </c:pt>
                <c:pt idx="11">
                  <c:v>1.5E-3</c:v>
                </c:pt>
              </c:numCache>
            </c:numRef>
          </c:val>
          <c:smooth val="0"/>
          <c:extLst>
            <c:ext xmlns:c16="http://schemas.microsoft.com/office/drawing/2014/chart" uri="{C3380CC4-5D6E-409C-BE32-E72D297353CC}">
              <c16:uniqueId val="{00000001-735B-4DB8-951F-2116AB0A9A99}"/>
            </c:ext>
          </c:extLst>
        </c:ser>
        <c:ser>
          <c:idx val="2"/>
          <c:order val="2"/>
          <c:tx>
            <c:strRef>
              <c:f>Residuos!$D$3</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Residuos!$A$38:$A$49</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Residuos!$D$38:$D$49</c:f>
              <c:numCache>
                <c:formatCode>0.000</c:formatCode>
                <c:ptCount val="12"/>
                <c:pt idx="0">
                  <c:v>1.4999999999999998E-3</c:v>
                </c:pt>
                <c:pt idx="1">
                  <c:v>1.4999999999999998E-3</c:v>
                </c:pt>
                <c:pt idx="2">
                  <c:v>1.4999999999999998E-3</c:v>
                </c:pt>
                <c:pt idx="3">
                  <c:v>1.4999999999999998E-3</c:v>
                </c:pt>
                <c:pt idx="4">
                  <c:v>1.4999999999999998E-3</c:v>
                </c:pt>
                <c:pt idx="5">
                  <c:v>1.4999999999999998E-3</c:v>
                </c:pt>
                <c:pt idx="6">
                  <c:v>1.4999999999999998E-3</c:v>
                </c:pt>
                <c:pt idx="7">
                  <c:v>1.4999999999999998E-3</c:v>
                </c:pt>
                <c:pt idx="8">
                  <c:v>1.4999999999999998E-3</c:v>
                </c:pt>
                <c:pt idx="9">
                  <c:v>1.4999999999999998E-3</c:v>
                </c:pt>
                <c:pt idx="10">
                  <c:v>1.4999999999999998E-3</c:v>
                </c:pt>
                <c:pt idx="11">
                  <c:v>1.4999999999999998E-3</c:v>
                </c:pt>
              </c:numCache>
            </c:numRef>
          </c:val>
          <c:smooth val="0"/>
          <c:extLst>
            <c:ext xmlns:c16="http://schemas.microsoft.com/office/drawing/2014/chart" uri="{C3380CC4-5D6E-409C-BE32-E72D297353CC}">
              <c16:uniqueId val="{00000002-735B-4DB8-951F-2116AB0A9A99}"/>
            </c:ext>
          </c:extLst>
        </c:ser>
        <c:ser>
          <c:idx val="3"/>
          <c:order val="3"/>
          <c:tx>
            <c:strRef>
              <c:f>Residuos!$E$3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Residuos!$A$38:$A$49</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Residuos!$E$38:$E$49</c:f>
              <c:numCache>
                <c:formatCode>0.000</c:formatCode>
                <c:ptCount val="12"/>
                <c:pt idx="0">
                  <c:v>1.5000000000000002E-3</c:v>
                </c:pt>
                <c:pt idx="1">
                  <c:v>1.5000000000000002E-3</c:v>
                </c:pt>
                <c:pt idx="2">
                  <c:v>1.5000000000000002E-3</c:v>
                </c:pt>
                <c:pt idx="3">
                  <c:v>1.5000000000000002E-3</c:v>
                </c:pt>
                <c:pt idx="4">
                  <c:v>1.5000000000000002E-3</c:v>
                </c:pt>
                <c:pt idx="5">
                  <c:v>1.5000000000000002E-3</c:v>
                </c:pt>
                <c:pt idx="6">
                  <c:v>1.5000000000000002E-3</c:v>
                </c:pt>
                <c:pt idx="7">
                  <c:v>1.5000000000000002E-3</c:v>
                </c:pt>
                <c:pt idx="8">
                  <c:v>1.5000000000000002E-3</c:v>
                </c:pt>
                <c:pt idx="9">
                  <c:v>1.5000000000000002E-3</c:v>
                </c:pt>
                <c:pt idx="10">
                  <c:v>1.5000000000000002E-3</c:v>
                </c:pt>
                <c:pt idx="11">
                  <c:v>1.5000000000000002E-3</c:v>
                </c:pt>
              </c:numCache>
            </c:numRef>
          </c:val>
          <c:smooth val="0"/>
          <c:extLst>
            <c:ext xmlns:c16="http://schemas.microsoft.com/office/drawing/2014/chart" uri="{C3380CC4-5D6E-409C-BE32-E72D297353CC}">
              <c16:uniqueId val="{00000003-735B-4DB8-951F-2116AB0A9A99}"/>
            </c:ext>
          </c:extLst>
        </c:ser>
        <c:dLbls>
          <c:showLegendKey val="0"/>
          <c:showVal val="0"/>
          <c:showCatName val="0"/>
          <c:showSerName val="0"/>
          <c:showPercent val="0"/>
          <c:showBubbleSize val="0"/>
        </c:dLbls>
        <c:marker val="1"/>
        <c:smooth val="0"/>
        <c:axId val="410499296"/>
        <c:axId val="410499856"/>
      </c:lineChart>
      <c:catAx>
        <c:axId val="410499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0499856"/>
        <c:crosses val="autoZero"/>
        <c:auto val="1"/>
        <c:lblAlgn val="ctr"/>
        <c:lblOffset val="100"/>
        <c:noMultiLvlLbl val="0"/>
      </c:catAx>
      <c:valAx>
        <c:axId val="41049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Kg/mes.Pna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049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Generación de RESPEL</a:t>
            </a:r>
            <a:r>
              <a:rPr lang="es-CO" baseline="0"/>
              <a:t> </a:t>
            </a:r>
            <a:r>
              <a:rPr lang="es-CO"/>
              <a:t>2018 UCO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5244314520565169"/>
          <c:y val="0.25592618878637335"/>
          <c:w val="0.82011174501390915"/>
          <c:h val="0.41308945679164127"/>
        </c:manualLayout>
      </c:layout>
      <c:barChart>
        <c:barDir val="col"/>
        <c:grouping val="clustered"/>
        <c:varyColors val="0"/>
        <c:ser>
          <c:idx val="0"/>
          <c:order val="0"/>
          <c:tx>
            <c:strRef>
              <c:f>Residuos!$B$3</c:f>
              <c:strCache>
                <c:ptCount val="1"/>
                <c:pt idx="0">
                  <c:v>Consumo</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Residuos!$A$54:$A$65</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Residuos!$B$54:$B$65</c:f>
              <c:numCache>
                <c:formatCode>0.0000</c:formatCode>
                <c:ptCount val="12"/>
                <c:pt idx="0">
                  <c:v>9.9686462559940982E-4</c:v>
                </c:pt>
                <c:pt idx="1">
                  <c:v>9.9686462559940982E-4</c:v>
                </c:pt>
                <c:pt idx="2">
                  <c:v>9.9686462559940982E-4</c:v>
                </c:pt>
                <c:pt idx="3">
                  <c:v>9.9686462559940982E-4</c:v>
                </c:pt>
                <c:pt idx="4">
                  <c:v>9.9686462559940982E-4</c:v>
                </c:pt>
                <c:pt idx="5">
                  <c:v>9.9686462559940982E-4</c:v>
                </c:pt>
                <c:pt idx="6">
                  <c:v>9.9686462559940982E-4</c:v>
                </c:pt>
                <c:pt idx="7">
                  <c:v>9.9686462559940982E-4</c:v>
                </c:pt>
                <c:pt idx="8">
                  <c:v>9.9686462559940982E-4</c:v>
                </c:pt>
                <c:pt idx="9">
                  <c:v>9.9686462559940982E-4</c:v>
                </c:pt>
                <c:pt idx="10">
                  <c:v>9.9686462559940982E-4</c:v>
                </c:pt>
                <c:pt idx="11">
                  <c:v>9.9686462559940982E-4</c:v>
                </c:pt>
              </c:numCache>
            </c:numRef>
          </c:val>
          <c:extLst>
            <c:ext xmlns:c16="http://schemas.microsoft.com/office/drawing/2014/chart" uri="{C3380CC4-5D6E-409C-BE32-E72D297353CC}">
              <c16:uniqueId val="{00000000-2B7A-4E20-AB5D-BAA4ABDE2B8B}"/>
            </c:ext>
          </c:extLst>
        </c:ser>
        <c:dLbls>
          <c:showLegendKey val="0"/>
          <c:showVal val="0"/>
          <c:showCatName val="0"/>
          <c:showSerName val="0"/>
          <c:showPercent val="0"/>
          <c:showBubbleSize val="0"/>
        </c:dLbls>
        <c:gapWidth val="219"/>
        <c:overlap val="-27"/>
        <c:axId val="410504336"/>
        <c:axId val="410504896"/>
      </c:barChart>
      <c:lineChart>
        <c:grouping val="standard"/>
        <c:varyColors val="0"/>
        <c:ser>
          <c:idx val="1"/>
          <c:order val="1"/>
          <c:tx>
            <c:strRef>
              <c:f>Residuos!$C$3</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Residuos!$A$54:$A$65</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Residuos!$C$54:$C$65</c:f>
              <c:numCache>
                <c:formatCode>General</c:formatCode>
                <c:ptCount val="12"/>
                <c:pt idx="0">
                  <c:v>1.2999999999999999E-3</c:v>
                </c:pt>
                <c:pt idx="1">
                  <c:v>1.2999999999999999E-3</c:v>
                </c:pt>
                <c:pt idx="2">
                  <c:v>1.2999999999999999E-3</c:v>
                </c:pt>
                <c:pt idx="3">
                  <c:v>1.2999999999999999E-3</c:v>
                </c:pt>
                <c:pt idx="4">
                  <c:v>1.2999999999999999E-3</c:v>
                </c:pt>
                <c:pt idx="5">
                  <c:v>1.2999999999999999E-3</c:v>
                </c:pt>
                <c:pt idx="6">
                  <c:v>1.2999999999999999E-3</c:v>
                </c:pt>
                <c:pt idx="7">
                  <c:v>1.2999999999999999E-3</c:v>
                </c:pt>
                <c:pt idx="8">
                  <c:v>1.2999999999999999E-3</c:v>
                </c:pt>
                <c:pt idx="9">
                  <c:v>1.2999999999999999E-3</c:v>
                </c:pt>
                <c:pt idx="10">
                  <c:v>1.2999999999999999E-3</c:v>
                </c:pt>
                <c:pt idx="11">
                  <c:v>1.2999999999999999E-3</c:v>
                </c:pt>
              </c:numCache>
            </c:numRef>
          </c:val>
          <c:smooth val="0"/>
          <c:extLst>
            <c:ext xmlns:c16="http://schemas.microsoft.com/office/drawing/2014/chart" uri="{C3380CC4-5D6E-409C-BE32-E72D297353CC}">
              <c16:uniqueId val="{00000001-2B7A-4E20-AB5D-BAA4ABDE2B8B}"/>
            </c:ext>
          </c:extLst>
        </c:ser>
        <c:ser>
          <c:idx val="2"/>
          <c:order val="2"/>
          <c:tx>
            <c:strRef>
              <c:f>Residuos!$D$3</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Residuos!$A$54:$A$65</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Residuos!$D$54:$D$65</c:f>
              <c:numCache>
                <c:formatCode>0.0000</c:formatCode>
                <c:ptCount val="12"/>
                <c:pt idx="0">
                  <c:v>1.2999999999999999E-3</c:v>
                </c:pt>
                <c:pt idx="1">
                  <c:v>1.2999999999999999E-3</c:v>
                </c:pt>
                <c:pt idx="2">
                  <c:v>1.2999999999999999E-3</c:v>
                </c:pt>
                <c:pt idx="3">
                  <c:v>1.2999999999999999E-3</c:v>
                </c:pt>
                <c:pt idx="4">
                  <c:v>1.2999999999999999E-3</c:v>
                </c:pt>
                <c:pt idx="5">
                  <c:v>1.2999999999999999E-3</c:v>
                </c:pt>
                <c:pt idx="6">
                  <c:v>1.2999999999999999E-3</c:v>
                </c:pt>
                <c:pt idx="7">
                  <c:v>1.2999999999999999E-3</c:v>
                </c:pt>
                <c:pt idx="8">
                  <c:v>1.2999999999999999E-3</c:v>
                </c:pt>
                <c:pt idx="9">
                  <c:v>1.2999999999999999E-3</c:v>
                </c:pt>
                <c:pt idx="10">
                  <c:v>1.2999999999999999E-3</c:v>
                </c:pt>
                <c:pt idx="11">
                  <c:v>1.2999999999999999E-3</c:v>
                </c:pt>
              </c:numCache>
            </c:numRef>
          </c:val>
          <c:smooth val="0"/>
          <c:extLst>
            <c:ext xmlns:c16="http://schemas.microsoft.com/office/drawing/2014/chart" uri="{C3380CC4-5D6E-409C-BE32-E72D297353CC}">
              <c16:uniqueId val="{00000002-2B7A-4E20-AB5D-BAA4ABDE2B8B}"/>
            </c:ext>
          </c:extLst>
        </c:ser>
        <c:ser>
          <c:idx val="3"/>
          <c:order val="3"/>
          <c:tx>
            <c:strRef>
              <c:f>Residuos!$E$3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Residuos!$A$54:$A$65</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Residuos!$E$54:$E$65</c:f>
              <c:numCache>
                <c:formatCode>0.0000</c:formatCode>
                <c:ptCount val="12"/>
                <c:pt idx="0">
                  <c:v>1.2999999999999999E-3</c:v>
                </c:pt>
                <c:pt idx="1">
                  <c:v>1.2999999999999999E-3</c:v>
                </c:pt>
                <c:pt idx="2">
                  <c:v>1.2999999999999999E-3</c:v>
                </c:pt>
                <c:pt idx="3">
                  <c:v>1.2999999999999999E-3</c:v>
                </c:pt>
                <c:pt idx="4">
                  <c:v>1.2999999999999999E-3</c:v>
                </c:pt>
                <c:pt idx="5">
                  <c:v>1.2999999999999999E-3</c:v>
                </c:pt>
                <c:pt idx="6">
                  <c:v>1.2999999999999999E-3</c:v>
                </c:pt>
                <c:pt idx="7">
                  <c:v>1.2999999999999999E-3</c:v>
                </c:pt>
                <c:pt idx="8">
                  <c:v>1.2999999999999999E-3</c:v>
                </c:pt>
                <c:pt idx="9">
                  <c:v>1.2999999999999999E-3</c:v>
                </c:pt>
                <c:pt idx="10">
                  <c:v>1.2999999999999999E-3</c:v>
                </c:pt>
                <c:pt idx="11">
                  <c:v>1.2999999999999999E-3</c:v>
                </c:pt>
              </c:numCache>
            </c:numRef>
          </c:val>
          <c:smooth val="0"/>
          <c:extLst>
            <c:ext xmlns:c16="http://schemas.microsoft.com/office/drawing/2014/chart" uri="{C3380CC4-5D6E-409C-BE32-E72D297353CC}">
              <c16:uniqueId val="{00000003-2B7A-4E20-AB5D-BAA4ABDE2B8B}"/>
            </c:ext>
          </c:extLst>
        </c:ser>
        <c:dLbls>
          <c:showLegendKey val="0"/>
          <c:showVal val="0"/>
          <c:showCatName val="0"/>
          <c:showSerName val="0"/>
          <c:showPercent val="0"/>
          <c:showBubbleSize val="0"/>
        </c:dLbls>
        <c:marker val="1"/>
        <c:smooth val="0"/>
        <c:axId val="410504336"/>
        <c:axId val="410504896"/>
      </c:lineChart>
      <c:catAx>
        <c:axId val="410504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0504896"/>
        <c:crosses val="autoZero"/>
        <c:auto val="1"/>
        <c:lblAlgn val="ctr"/>
        <c:lblOffset val="100"/>
        <c:noMultiLvlLbl val="0"/>
      </c:catAx>
      <c:valAx>
        <c:axId val="410504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Kg/mes.Pna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050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[Matriz para trabajar.xlsx]Hoja1!TablaDinámica1</c:name>
    <c:fmtId val="11"/>
  </c:pivotSource>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dirty="0"/>
              <a:t>SUMATORIA</a:t>
            </a:r>
            <a:r>
              <a:rPr lang="en-US" baseline="0" dirty="0"/>
              <a:t> FACTURAS AGUA 2018 </a:t>
            </a:r>
            <a:endParaRPr lang="en-US" dirty="0"/>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CO"/>
        </a:p>
      </c:txPr>
    </c:title>
    <c:autoTitleDeleted val="0"/>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Hoja1!$B$1</c:f>
              <c:strCache>
                <c:ptCount val="1"/>
                <c:pt idx="0">
                  <c:v>Total</c:v>
                </c:pt>
              </c:strCache>
            </c:strRef>
          </c:tx>
          <c:spPr>
            <a:ln w="158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Hoja1!$A$2:$A$27</c:f>
              <c:multiLvlStrCache>
                <c:ptCount val="12"/>
                <c:lvl>
                  <c:pt idx="0">
                    <c:v>AGUA </c:v>
                  </c:pt>
                  <c:pt idx="1">
                    <c:v>AGUA </c:v>
                  </c:pt>
                  <c:pt idx="2">
                    <c:v>AGUA </c:v>
                  </c:pt>
                  <c:pt idx="3">
                    <c:v>AGUA </c:v>
                  </c:pt>
                  <c:pt idx="4">
                    <c:v>AGUA </c:v>
                  </c:pt>
                  <c:pt idx="5">
                    <c:v>AGUA </c:v>
                  </c:pt>
                  <c:pt idx="6">
                    <c:v>AGUA </c:v>
                  </c:pt>
                  <c:pt idx="7">
                    <c:v>AGUA </c:v>
                  </c:pt>
                  <c:pt idx="8">
                    <c:v>AGUA </c:v>
                  </c:pt>
                  <c:pt idx="9">
                    <c:v>AGUA </c:v>
                  </c:pt>
                  <c:pt idx="10">
                    <c:v>AGUA </c:v>
                  </c:pt>
                  <c:pt idx="11">
                    <c:v>AGUA </c:v>
                  </c:pt>
                </c:lvl>
                <c:lvl>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lvl>
                <c:lvl>
                  <c:pt idx="0">
                    <c:v>A.2018</c:v>
                  </c:pt>
                </c:lvl>
              </c:multiLvlStrCache>
            </c:multiLvlStrRef>
          </c:cat>
          <c:val>
            <c:numRef>
              <c:f>Hoja1!$B$2:$B$27</c:f>
              <c:numCache>
                <c:formatCode>_("$"* #,##0_);_("$"* \(#,##0\);_("$"* "-"_);_(@_)</c:formatCode>
                <c:ptCount val="12"/>
                <c:pt idx="0">
                  <c:v>5387548</c:v>
                </c:pt>
                <c:pt idx="1">
                  <c:v>6238534</c:v>
                </c:pt>
                <c:pt idx="2">
                  <c:v>5756933</c:v>
                </c:pt>
                <c:pt idx="3">
                  <c:v>6213572</c:v>
                </c:pt>
                <c:pt idx="4">
                  <c:v>4819345</c:v>
                </c:pt>
                <c:pt idx="5">
                  <c:v>4958004</c:v>
                </c:pt>
                <c:pt idx="6">
                  <c:v>6930474</c:v>
                </c:pt>
                <c:pt idx="7">
                  <c:v>6477238</c:v>
                </c:pt>
                <c:pt idx="8">
                  <c:v>5449994</c:v>
                </c:pt>
                <c:pt idx="9">
                  <c:v>5100004</c:v>
                </c:pt>
                <c:pt idx="10">
                  <c:v>10710920</c:v>
                </c:pt>
                <c:pt idx="11">
                  <c:v>7671774</c:v>
                </c:pt>
              </c:numCache>
            </c:numRef>
          </c:val>
          <c:smooth val="0"/>
          <c:extLst>
            <c:ext xmlns:c16="http://schemas.microsoft.com/office/drawing/2014/chart" uri="{C3380CC4-5D6E-409C-BE32-E72D297353CC}">
              <c16:uniqueId val="{00000000-011A-4FE2-B2E8-80849C82920C}"/>
            </c:ext>
          </c:extLst>
        </c:ser>
        <c:dLbls>
          <c:dLblPos val="t"/>
          <c:showLegendKey val="0"/>
          <c:showVal val="1"/>
          <c:showCatName val="0"/>
          <c:showSerName val="0"/>
          <c:showPercent val="0"/>
          <c:showBubbleSize val="0"/>
        </c:dLbls>
        <c:smooth val="0"/>
        <c:axId val="1934512592"/>
        <c:axId val="1785519264"/>
      </c:lineChart>
      <c:catAx>
        <c:axId val="19345125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785519264"/>
        <c:crosses val="autoZero"/>
        <c:auto val="1"/>
        <c:lblAlgn val="ctr"/>
        <c:lblOffset val="100"/>
        <c:noMultiLvlLbl val="0"/>
      </c:catAx>
      <c:valAx>
        <c:axId val="17855192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934512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[Matriz para trabajar.xlsx]Hoja1!TablaDinámica1</c:name>
    <c:fmtId val="14"/>
  </c:pivotSource>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SUMATORIA</a:t>
            </a:r>
            <a:r>
              <a:rPr lang="en-US" baseline="0"/>
              <a:t> FACTURAS ENERGIA 2018 </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CO"/>
        </a:p>
      </c:txPr>
    </c:title>
    <c:autoTitleDeleted val="0"/>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Hoja1!$B$1</c:f>
              <c:strCache>
                <c:ptCount val="1"/>
                <c:pt idx="0">
                  <c:v>Total</c:v>
                </c:pt>
              </c:strCache>
            </c:strRef>
          </c:tx>
          <c:spPr>
            <a:ln w="158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Hoja1!$A$2:$A$27</c:f>
              <c:multiLvlStrCache>
                <c:ptCount val="12"/>
                <c:lvl>
                  <c:pt idx="0">
                    <c:v>ENERGÍA</c:v>
                  </c:pt>
                  <c:pt idx="1">
                    <c:v>ENERGÍA</c:v>
                  </c:pt>
                  <c:pt idx="2">
                    <c:v>ENERGÍA</c:v>
                  </c:pt>
                  <c:pt idx="3">
                    <c:v>ENERGÍA</c:v>
                  </c:pt>
                  <c:pt idx="4">
                    <c:v>ENERGÍA</c:v>
                  </c:pt>
                  <c:pt idx="5">
                    <c:v>ENERGÍA</c:v>
                  </c:pt>
                  <c:pt idx="6">
                    <c:v>ENERGÍA</c:v>
                  </c:pt>
                  <c:pt idx="7">
                    <c:v>ENERGÍA</c:v>
                  </c:pt>
                  <c:pt idx="8">
                    <c:v>ENERGÍA</c:v>
                  </c:pt>
                  <c:pt idx="9">
                    <c:v>ENERGÍA</c:v>
                  </c:pt>
                  <c:pt idx="10">
                    <c:v>ENERGÍA</c:v>
                  </c:pt>
                  <c:pt idx="11">
                    <c:v>ENERGÍA</c:v>
                  </c:pt>
                </c:lvl>
                <c:lvl>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lvl>
                <c:lvl>
                  <c:pt idx="0">
                    <c:v>A.2018</c:v>
                  </c:pt>
                </c:lvl>
              </c:multiLvlStrCache>
            </c:multiLvlStrRef>
          </c:cat>
          <c:val>
            <c:numRef>
              <c:f>Hoja1!$B$2:$B$27</c:f>
              <c:numCache>
                <c:formatCode>_("$"* #,##0_);_("$"* \(#,##0\);_("$"* "-"_);_(@_)</c:formatCode>
                <c:ptCount val="12"/>
                <c:pt idx="0">
                  <c:v>22694845</c:v>
                </c:pt>
                <c:pt idx="1">
                  <c:v>26586403</c:v>
                </c:pt>
                <c:pt idx="2">
                  <c:v>28373453</c:v>
                </c:pt>
                <c:pt idx="3">
                  <c:v>29672876</c:v>
                </c:pt>
                <c:pt idx="4">
                  <c:v>29707692</c:v>
                </c:pt>
                <c:pt idx="5">
                  <c:v>24528474</c:v>
                </c:pt>
                <c:pt idx="6">
                  <c:v>27162978</c:v>
                </c:pt>
                <c:pt idx="7">
                  <c:v>30395732</c:v>
                </c:pt>
                <c:pt idx="8">
                  <c:v>29171354</c:v>
                </c:pt>
                <c:pt idx="9">
                  <c:v>31487582</c:v>
                </c:pt>
                <c:pt idx="10">
                  <c:v>28213641</c:v>
                </c:pt>
                <c:pt idx="11">
                  <c:v>10590153</c:v>
                </c:pt>
              </c:numCache>
            </c:numRef>
          </c:val>
          <c:smooth val="0"/>
          <c:extLst>
            <c:ext xmlns:c16="http://schemas.microsoft.com/office/drawing/2014/chart" uri="{C3380CC4-5D6E-409C-BE32-E72D297353CC}">
              <c16:uniqueId val="{00000000-2E41-4A31-A986-C3FD392E2664}"/>
            </c:ext>
          </c:extLst>
        </c:ser>
        <c:dLbls>
          <c:dLblPos val="t"/>
          <c:showLegendKey val="0"/>
          <c:showVal val="1"/>
          <c:showCatName val="0"/>
          <c:showSerName val="0"/>
          <c:showPercent val="0"/>
          <c:showBubbleSize val="0"/>
        </c:dLbls>
        <c:smooth val="0"/>
        <c:axId val="1934512592"/>
        <c:axId val="1785519264"/>
      </c:lineChart>
      <c:catAx>
        <c:axId val="19345125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785519264"/>
        <c:crosses val="autoZero"/>
        <c:auto val="1"/>
        <c:lblAlgn val="ctr"/>
        <c:lblOffset val="100"/>
        <c:noMultiLvlLbl val="0"/>
      </c:catAx>
      <c:valAx>
        <c:axId val="17855192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934512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Huella</a:t>
            </a:r>
            <a:r>
              <a:rPr lang="es-ES" baseline="0"/>
              <a:t> de Carbono Corporativa</a:t>
            </a:r>
            <a:endParaRPr lang="es-ES"/>
          </a:p>
        </c:rich>
      </c:tx>
      <c:overlay val="1"/>
    </c:title>
    <c:autoTitleDeleted val="0"/>
    <c:plotArea>
      <c:layout>
        <c:manualLayout>
          <c:layoutTarget val="inner"/>
          <c:xMode val="edge"/>
          <c:yMode val="edge"/>
          <c:x val="9.0876640419947502E-2"/>
          <c:y val="0.15666375036453778"/>
          <c:w val="0.88620669291338583"/>
          <c:h val="0.58022179170559374"/>
        </c:manualLayout>
      </c:layout>
      <c:barChart>
        <c:barDir val="col"/>
        <c:grouping val="clustered"/>
        <c:varyColors val="0"/>
        <c:ser>
          <c:idx val="0"/>
          <c:order val="0"/>
          <c:spPr>
            <a:solidFill>
              <a:schemeClr val="tx2">
                <a:lumMod val="60000"/>
                <a:lumOff val="40000"/>
              </a:schemeClr>
            </a:solidFill>
            <a:ln>
              <a:noFill/>
            </a:ln>
          </c:spPr>
          <c:invertIfNegative val="0"/>
          <c:dPt>
            <c:idx val="0"/>
            <c:invertIfNegative val="0"/>
            <c:bubble3D val="0"/>
            <c:spPr>
              <a:solidFill>
                <a:srgbClr val="73CB8E"/>
              </a:solidFill>
              <a:ln>
                <a:noFill/>
              </a:ln>
            </c:spPr>
            <c:extLst>
              <c:ext xmlns:c16="http://schemas.microsoft.com/office/drawing/2014/chart" uri="{C3380CC4-5D6E-409C-BE32-E72D297353CC}">
                <c16:uniqueId val="{00000001-A908-4E7F-B79B-5A71CE555060}"/>
              </c:ext>
            </c:extLst>
          </c:dPt>
          <c:dPt>
            <c:idx val="1"/>
            <c:invertIfNegative val="0"/>
            <c:bubble3D val="0"/>
            <c:spPr>
              <a:solidFill>
                <a:srgbClr val="73CB8E"/>
              </a:solidFill>
              <a:ln>
                <a:noFill/>
              </a:ln>
            </c:spPr>
            <c:extLst>
              <c:ext xmlns:c16="http://schemas.microsoft.com/office/drawing/2014/chart" uri="{C3380CC4-5D6E-409C-BE32-E72D297353CC}">
                <c16:uniqueId val="{00000003-A908-4E7F-B79B-5A71CE555060}"/>
              </c:ext>
            </c:extLst>
          </c:dPt>
          <c:dPt>
            <c:idx val="2"/>
            <c:invertIfNegative val="0"/>
            <c:bubble3D val="0"/>
            <c:spPr>
              <a:solidFill>
                <a:srgbClr val="73CB8E"/>
              </a:solidFill>
              <a:ln>
                <a:noFill/>
              </a:ln>
            </c:spPr>
            <c:extLst>
              <c:ext xmlns:c16="http://schemas.microsoft.com/office/drawing/2014/chart" uri="{C3380CC4-5D6E-409C-BE32-E72D297353CC}">
                <c16:uniqueId val="{00000005-A908-4E7F-B79B-5A71CE555060}"/>
              </c:ext>
            </c:extLst>
          </c:dPt>
          <c:dPt>
            <c:idx val="3"/>
            <c:invertIfNegative val="0"/>
            <c:bubble3D val="0"/>
            <c:spPr>
              <a:solidFill>
                <a:srgbClr val="EDEA73"/>
              </a:solidFill>
              <a:ln>
                <a:noFill/>
              </a:ln>
            </c:spPr>
            <c:extLst>
              <c:ext xmlns:c16="http://schemas.microsoft.com/office/drawing/2014/chart" uri="{C3380CC4-5D6E-409C-BE32-E72D297353CC}">
                <c16:uniqueId val="{00000007-A908-4E7F-B79B-5A71CE555060}"/>
              </c:ext>
            </c:extLst>
          </c:dPt>
          <c:dPt>
            <c:idx val="4"/>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9-A908-4E7F-B79B-5A71CE555060}"/>
              </c:ext>
            </c:extLst>
          </c:dPt>
          <c:dPt>
            <c:idx val="5"/>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B-A908-4E7F-B79B-5A71CE555060}"/>
              </c:ext>
            </c:extLst>
          </c:dPt>
          <c:dPt>
            <c:idx val="6"/>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D-A908-4E7F-B79B-5A71CE555060}"/>
              </c:ext>
            </c:extLst>
          </c:dPt>
          <c:dLbls>
            <c:dLbl>
              <c:idx val="0"/>
              <c:spPr>
                <a:solidFill>
                  <a:schemeClr val="bg1"/>
                </a:solidFill>
                <a:ln>
                  <a:noFill/>
                </a:ln>
                <a:effectLst/>
              </c:spPr>
              <c:txPr>
                <a:bodyPr wrap="square" lIns="38100" tIns="19050" rIns="38100" bIns="19050" anchor="ctr">
                  <a:spAutoFit/>
                </a:bodyPr>
                <a:lstStyle/>
                <a:p>
                  <a:pPr>
                    <a:defRPr b="1">
                      <a:solidFill>
                        <a:srgbClr val="246237"/>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1-A908-4E7F-B79B-5A71CE555060}"/>
                </c:ext>
              </c:extLst>
            </c:dLbl>
            <c:dLbl>
              <c:idx val="1"/>
              <c:spPr>
                <a:solidFill>
                  <a:schemeClr val="bg1"/>
                </a:solidFill>
                <a:ln>
                  <a:noFill/>
                </a:ln>
                <a:effectLst/>
              </c:spPr>
              <c:txPr>
                <a:bodyPr wrap="square" lIns="38100" tIns="19050" rIns="38100" bIns="19050" anchor="ctr">
                  <a:spAutoFit/>
                </a:bodyPr>
                <a:lstStyle/>
                <a:p>
                  <a:pPr>
                    <a:defRPr b="1">
                      <a:solidFill>
                        <a:srgbClr val="246237"/>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3-A908-4E7F-B79B-5A71CE555060}"/>
                </c:ext>
              </c:extLst>
            </c:dLbl>
            <c:dLbl>
              <c:idx val="2"/>
              <c:spPr>
                <a:solidFill>
                  <a:schemeClr val="bg1"/>
                </a:solidFill>
                <a:ln>
                  <a:noFill/>
                </a:ln>
                <a:effectLst/>
              </c:spPr>
              <c:txPr>
                <a:bodyPr wrap="square" lIns="38100" tIns="19050" rIns="38100" bIns="19050" anchor="ctr">
                  <a:spAutoFit/>
                </a:bodyPr>
                <a:lstStyle/>
                <a:p>
                  <a:pPr>
                    <a:defRPr b="1">
                      <a:solidFill>
                        <a:srgbClr val="246237"/>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5-A908-4E7F-B79B-5A71CE555060}"/>
                </c:ext>
              </c:extLst>
            </c:dLbl>
            <c:dLbl>
              <c:idx val="3"/>
              <c:spPr>
                <a:solidFill>
                  <a:schemeClr val="bg1"/>
                </a:solidFill>
                <a:ln>
                  <a:noFill/>
                </a:ln>
                <a:effectLst/>
              </c:spPr>
              <c:txPr>
                <a:bodyPr wrap="square" lIns="38100" tIns="19050" rIns="38100" bIns="19050" anchor="ctr">
                  <a:spAutoFit/>
                </a:bodyPr>
                <a:lstStyle/>
                <a:p>
                  <a:pPr>
                    <a:defRPr b="1">
                      <a:solidFill>
                        <a:srgbClr val="6C6C0E"/>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7-A908-4E7F-B79B-5A71CE555060}"/>
                </c:ext>
              </c:extLst>
            </c:dLbl>
            <c:dLbl>
              <c:idx val="4"/>
              <c:spPr>
                <a:solidFill>
                  <a:schemeClr val="bg1"/>
                </a:solidFill>
                <a:ln>
                  <a:noFill/>
                </a:ln>
                <a:effectLst/>
              </c:spPr>
              <c:txPr>
                <a:bodyPr wrap="square" lIns="38100" tIns="19050" rIns="38100" bIns="19050" anchor="ctr">
                  <a:spAutoFit/>
                </a:bodyPr>
                <a:lstStyle/>
                <a:p>
                  <a:pPr>
                    <a:defRPr b="1">
                      <a:solidFill>
                        <a:schemeClr val="accent2">
                          <a:lumMod val="50000"/>
                        </a:schemeClr>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9-A908-4E7F-B79B-5A71CE555060}"/>
                </c:ext>
              </c:extLst>
            </c:dLbl>
            <c:dLbl>
              <c:idx val="5"/>
              <c:spPr>
                <a:solidFill>
                  <a:schemeClr val="bg1"/>
                </a:solidFill>
                <a:ln>
                  <a:noFill/>
                </a:ln>
                <a:effectLst/>
              </c:spPr>
              <c:txPr>
                <a:bodyPr wrap="square" lIns="38100" tIns="19050" rIns="38100" bIns="19050" anchor="ctr">
                  <a:spAutoFit/>
                </a:bodyPr>
                <a:lstStyle/>
                <a:p>
                  <a:pPr>
                    <a:defRPr b="1">
                      <a:solidFill>
                        <a:schemeClr val="accent2">
                          <a:lumMod val="50000"/>
                        </a:schemeClr>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B-A908-4E7F-B79B-5A71CE555060}"/>
                </c:ext>
              </c:extLst>
            </c:dLbl>
            <c:dLbl>
              <c:idx val="6"/>
              <c:spPr>
                <a:solidFill>
                  <a:schemeClr val="bg1"/>
                </a:solidFill>
                <a:ln>
                  <a:noFill/>
                </a:ln>
                <a:effectLst/>
              </c:spPr>
              <c:txPr>
                <a:bodyPr wrap="square" lIns="38100" tIns="19050" rIns="38100" bIns="19050" anchor="ctr">
                  <a:spAutoFit/>
                </a:bodyPr>
                <a:lstStyle/>
                <a:p>
                  <a:pPr>
                    <a:defRPr b="1">
                      <a:solidFill>
                        <a:schemeClr val="accent2">
                          <a:lumMod val="50000"/>
                        </a:schemeClr>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D-A908-4E7F-B79B-5A71CE555060}"/>
                </c:ext>
              </c:extLst>
            </c:dLbl>
            <c:spPr>
              <a:solidFill>
                <a:schemeClr val="bg1"/>
              </a:solidFill>
              <a:ln>
                <a:noFill/>
              </a:ln>
              <a:effectLst/>
            </c:spPr>
            <c:txPr>
              <a:bodyPr wrap="square" lIns="38100" tIns="19050" rIns="38100" bIns="19050" anchor="ctr">
                <a:spAutoFit/>
              </a:bodyPr>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'[Hulla de carbono 2018.xlsx]Resumen y Gráfica '!$B$7:$B$9,'[Hulla de carbono 2018.xlsx]Resumen y Gráfica '!$B$11,'[Hulla de carbono 2018.xlsx]Resumen y Gráfica '!$B$13:$B$15</c:f>
              <c:strCache>
                <c:ptCount val="7"/>
                <c:pt idx="0">
                  <c:v>Fuentes Móviles</c:v>
                </c:pt>
                <c:pt idx="1">
                  <c:v>Fuentes Fijas</c:v>
                </c:pt>
                <c:pt idx="2">
                  <c:v>Emisiones de Proceso</c:v>
                </c:pt>
                <c:pt idx="3">
                  <c:v>Energía Adquirida</c:v>
                </c:pt>
                <c:pt idx="4">
                  <c:v>Fuentes Móviles</c:v>
                </c:pt>
                <c:pt idx="5">
                  <c:v>Fuentes Fijas</c:v>
                </c:pt>
                <c:pt idx="6">
                  <c:v>Otras Fuentes</c:v>
                </c:pt>
              </c:strCache>
            </c:strRef>
          </c:cat>
          <c:val>
            <c:numRef>
              <c:f>'[Hulla de carbono 2018.xlsx]Resumen y Gráfica '!$H$7:$H$9,'[Hulla de carbono 2018.xlsx]Resumen y Gráfica '!$H$11,'[Hulla de carbono 2018.xlsx]Resumen y Gráfica '!$H$13:$H$15</c:f>
              <c:numCache>
                <c:formatCode>#,##0.00</c:formatCode>
                <c:ptCount val="7"/>
                <c:pt idx="0">
                  <c:v>18.133492639886128</c:v>
                </c:pt>
                <c:pt idx="1">
                  <c:v>20.411420828999997</c:v>
                </c:pt>
                <c:pt idx="2">
                  <c:v>76.769383468779026</c:v>
                </c:pt>
                <c:pt idx="3">
                  <c:v>81.717409372733442</c:v>
                </c:pt>
                <c:pt idx="4">
                  <c:v>0</c:v>
                </c:pt>
                <c:pt idx="5">
                  <c:v>0</c:v>
                </c:pt>
                <c:pt idx="6">
                  <c:v>0</c:v>
                </c:pt>
              </c:numCache>
            </c:numRef>
          </c:val>
          <c:extLst>
            <c:ext xmlns:c16="http://schemas.microsoft.com/office/drawing/2014/chart" uri="{C3380CC4-5D6E-409C-BE32-E72D297353CC}">
              <c16:uniqueId val="{0000000E-A908-4E7F-B79B-5A71CE555060}"/>
            </c:ext>
          </c:extLst>
        </c:ser>
        <c:dLbls>
          <c:dLblPos val="outEnd"/>
          <c:showLegendKey val="0"/>
          <c:showVal val="1"/>
          <c:showCatName val="0"/>
          <c:showSerName val="0"/>
          <c:showPercent val="0"/>
          <c:showBubbleSize val="0"/>
        </c:dLbls>
        <c:gapWidth val="150"/>
        <c:axId val="-190204976"/>
        <c:axId val="-190204432"/>
      </c:barChart>
      <c:catAx>
        <c:axId val="-190204976"/>
        <c:scaling>
          <c:orientation val="minMax"/>
        </c:scaling>
        <c:delete val="0"/>
        <c:axPos val="b"/>
        <c:numFmt formatCode="General" sourceLinked="0"/>
        <c:majorTickMark val="out"/>
        <c:minorTickMark val="none"/>
        <c:tickLblPos val="nextTo"/>
        <c:crossAx val="-190204432"/>
        <c:crosses val="autoZero"/>
        <c:auto val="1"/>
        <c:lblAlgn val="ctr"/>
        <c:lblOffset val="100"/>
        <c:noMultiLvlLbl val="0"/>
      </c:catAx>
      <c:valAx>
        <c:axId val="-190204432"/>
        <c:scaling>
          <c:orientation val="minMax"/>
        </c:scaling>
        <c:delete val="0"/>
        <c:axPos val="l"/>
        <c:majorGridlines/>
        <c:title>
          <c:tx>
            <c:rich>
              <a:bodyPr/>
              <a:lstStyle/>
              <a:p>
                <a:pPr>
                  <a:defRPr/>
                </a:pPr>
                <a:r>
                  <a:rPr lang="es-CO"/>
                  <a:t>Emisiones [ton CO</a:t>
                </a:r>
                <a:r>
                  <a:rPr lang="es-CO" baseline="-25000"/>
                  <a:t>2</a:t>
                </a:r>
                <a:r>
                  <a:rPr lang="es-CO"/>
                  <a:t>-eq]</a:t>
                </a:r>
              </a:p>
            </c:rich>
          </c:tx>
          <c:overlay val="0"/>
        </c:title>
        <c:numFmt formatCode="#,##0" sourceLinked="0"/>
        <c:majorTickMark val="out"/>
        <c:minorTickMark val="none"/>
        <c:tickLblPos val="nextTo"/>
        <c:crossAx val="-190204976"/>
        <c:crosses val="autoZero"/>
        <c:crossBetween val="between"/>
      </c:valAx>
      <c:spPr>
        <a:ln>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19651535634084488"/>
          <c:w val="0.56877972343009364"/>
          <c:h val="0.59731542521485337"/>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Servicios'!$A$49:$A$57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Servicios'!$F$49:$F$57</c:f>
              <c:numCache>
                <c:formatCode>0.00</c:formatCode>
                <c:ptCount val="9"/>
                <c:pt idx="0">
                  <c:v>1.1442304972896535</c:v>
                </c:pt>
                <c:pt idx="1">
                  <c:v>2.6219446387528729</c:v>
                </c:pt>
                <c:pt idx="2">
                  <c:v>1.5011549122266707</c:v>
                </c:pt>
                <c:pt idx="3">
                  <c:v>1.9889033206714863</c:v>
                </c:pt>
                <c:pt idx="4">
                  <c:v>1.2764714767635064</c:v>
                </c:pt>
                <c:pt idx="5">
                  <c:v>0.64440333117239312</c:v>
                </c:pt>
                <c:pt idx="6">
                  <c:v>1.3432762633838515</c:v>
                </c:pt>
                <c:pt idx="7">
                  <c:v>0.52301816680429403</c:v>
                </c:pt>
                <c:pt idx="8">
                  <c:v>0.59909627443747693</c:v>
                </c:pt>
              </c:numCache>
            </c:numRef>
          </c:val>
          <c:extLst>
            <c:ext xmlns:c16="http://schemas.microsoft.com/office/drawing/2014/chart" uri="{C3380CC4-5D6E-409C-BE32-E72D297353CC}">
              <c16:uniqueId val="{00000000-331B-4E33-8798-A1E814B23366}"/>
            </c:ext>
          </c:extLst>
        </c:ser>
        <c:dLbls>
          <c:showLegendKey val="0"/>
          <c:showVal val="0"/>
          <c:showCatName val="0"/>
          <c:showSerName val="0"/>
          <c:showPercent val="0"/>
          <c:showBubbleSize val="0"/>
        </c:dLbls>
        <c:gapWidth val="219"/>
        <c:axId val="316128048"/>
        <c:axId val="316127488"/>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'Consolidado Servicios'!$A$49:$A$57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Servicios'!$G$49:$G$57</c:f>
              <c:numCache>
                <c:formatCode>0.00</c:formatCode>
                <c:ptCount val="9"/>
                <c:pt idx="0">
                  <c:v>5.1557860004713643</c:v>
                </c:pt>
                <c:pt idx="1">
                  <c:v>3.8373138802838014</c:v>
                </c:pt>
                <c:pt idx="2">
                  <c:v>2.9565753002771791</c:v>
                </c:pt>
                <c:pt idx="3">
                  <c:v>1.4704080382306091</c:v>
                </c:pt>
                <c:pt idx="4">
                  <c:v>1.8125975529933034</c:v>
                </c:pt>
                <c:pt idx="5">
                  <c:v>2.3936568094549444</c:v>
                </c:pt>
                <c:pt idx="6">
                  <c:v>0.81932447111157092</c:v>
                </c:pt>
                <c:pt idx="7">
                  <c:v>0.78034682080924855</c:v>
                </c:pt>
                <c:pt idx="8">
                  <c:v>2.09</c:v>
                </c:pt>
              </c:numCache>
            </c:numRef>
          </c:val>
          <c:smooth val="0"/>
          <c:extLst>
            <c:ext xmlns:c16="http://schemas.microsoft.com/office/drawing/2014/chart" uri="{C3380CC4-5D6E-409C-BE32-E72D297353CC}">
              <c16:uniqueId val="{00000001-331B-4E33-8798-A1E814B23366}"/>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'Consolidado Servicios'!$A$49:$A$57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Servicios'!$H$49:$H$57</c:f>
              <c:numCache>
                <c:formatCode>0.00</c:formatCode>
                <c:ptCount val="9"/>
                <c:pt idx="0">
                  <c:v>4.9116777478896569</c:v>
                </c:pt>
                <c:pt idx="1">
                  <c:v>3.5932056277020945</c:v>
                </c:pt>
                <c:pt idx="2">
                  <c:v>2.7124670476954722</c:v>
                </c:pt>
                <c:pt idx="3">
                  <c:v>1.226299785648902</c:v>
                </c:pt>
                <c:pt idx="4">
                  <c:v>1.5684893004115963</c:v>
                </c:pt>
                <c:pt idx="5">
                  <c:v>2.1495485568732375</c:v>
                </c:pt>
                <c:pt idx="6">
                  <c:v>0.57521621852986393</c:v>
                </c:pt>
                <c:pt idx="7">
                  <c:v>0.53623856822754146</c:v>
                </c:pt>
                <c:pt idx="8">
                  <c:v>1.8458917474182928</c:v>
                </c:pt>
              </c:numCache>
            </c:numRef>
          </c:val>
          <c:smooth val="0"/>
          <c:extLst>
            <c:ext xmlns:c16="http://schemas.microsoft.com/office/drawing/2014/chart" uri="{C3380CC4-5D6E-409C-BE32-E72D297353CC}">
              <c16:uniqueId val="{00000002-331B-4E33-8798-A1E814B23366}"/>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'Consolidado Servicios'!$A$49:$A$57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Servicios'!$I$49:$I$57</c:f>
              <c:numCache>
                <c:formatCode>0.00</c:formatCode>
                <c:ptCount val="9"/>
                <c:pt idx="0">
                  <c:v>5.3998942530530716</c:v>
                </c:pt>
                <c:pt idx="1">
                  <c:v>4.0814221328655087</c:v>
                </c:pt>
                <c:pt idx="2">
                  <c:v>3.2006835528588859</c:v>
                </c:pt>
                <c:pt idx="3">
                  <c:v>1.7145162908123162</c:v>
                </c:pt>
                <c:pt idx="4">
                  <c:v>2.0567058055750103</c:v>
                </c:pt>
                <c:pt idx="5">
                  <c:v>2.6377650620366513</c:v>
                </c:pt>
                <c:pt idx="6">
                  <c:v>1.0634327236932779</c:v>
                </c:pt>
                <c:pt idx="7">
                  <c:v>1.0244550733909557</c:v>
                </c:pt>
                <c:pt idx="8">
                  <c:v>2.3341082525817067</c:v>
                </c:pt>
              </c:numCache>
            </c:numRef>
          </c:val>
          <c:smooth val="0"/>
          <c:extLst>
            <c:ext xmlns:c16="http://schemas.microsoft.com/office/drawing/2014/chart" uri="{C3380CC4-5D6E-409C-BE32-E72D297353CC}">
              <c16:uniqueId val="{00000003-331B-4E33-8798-A1E814B23366}"/>
            </c:ext>
          </c:extLst>
        </c:ser>
        <c:dLbls>
          <c:showLegendKey val="0"/>
          <c:showVal val="0"/>
          <c:showCatName val="0"/>
          <c:showSerName val="0"/>
          <c:showPercent val="0"/>
          <c:showBubbleSize val="0"/>
        </c:dLbls>
        <c:marker val="1"/>
        <c:smooth val="0"/>
        <c:axId val="316128048"/>
        <c:axId val="316127488"/>
      </c:lineChart>
      <c:catAx>
        <c:axId val="316128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127488"/>
        <c:crosses val="autoZero"/>
        <c:auto val="1"/>
        <c:lblAlgn val="ctr"/>
        <c:lblOffset val="100"/>
        <c:noMultiLvlLbl val="0"/>
      </c:catAx>
      <c:valAx>
        <c:axId val="316127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Generación de residuos kg/(pna.año)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128048"/>
        <c:crosses val="autoZero"/>
        <c:crossBetween val="between"/>
      </c:valAx>
      <c:spPr>
        <a:noFill/>
        <a:ln>
          <a:noFill/>
        </a:ln>
        <a:effectLst/>
      </c:spPr>
    </c:plotArea>
    <c:legend>
      <c:legendPos val="r"/>
      <c:layout>
        <c:manualLayout>
          <c:xMode val="edge"/>
          <c:yMode val="edge"/>
          <c:x val="0.72232590329193924"/>
          <c:y val="0.32543853893263341"/>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21738128927149311"/>
          <c:w val="0.56877972343009364"/>
          <c:h val="0.59731542521485337"/>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Servicios'!$A$27:$A$35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Servicios'!$F$27:$F$35</c:f>
              <c:numCache>
                <c:formatCode>0.00</c:formatCode>
                <c:ptCount val="9"/>
                <c:pt idx="0">
                  <c:v>3.5142587791656847E-2</c:v>
                </c:pt>
                <c:pt idx="1">
                  <c:v>3.8151294094134106E-2</c:v>
                </c:pt>
                <c:pt idx="2">
                  <c:v>2.8005851555281798E-2</c:v>
                </c:pt>
                <c:pt idx="3">
                  <c:v>1.8844504349957113E-2</c:v>
                </c:pt>
                <c:pt idx="4">
                  <c:v>1.4259100750213987E-2</c:v>
                </c:pt>
                <c:pt idx="5">
                  <c:v>3.0711614222310876E-2</c:v>
                </c:pt>
                <c:pt idx="6">
                  <c:v>3.5904412145036986E-2</c:v>
                </c:pt>
                <c:pt idx="7">
                  <c:v>3.6080718414533447E-2</c:v>
                </c:pt>
                <c:pt idx="8">
                  <c:v>3.5999999999999997E-2</c:v>
                </c:pt>
              </c:numCache>
            </c:numRef>
          </c:val>
          <c:extLst>
            <c:ext xmlns:c16="http://schemas.microsoft.com/office/drawing/2014/chart" uri="{C3380CC4-5D6E-409C-BE32-E72D297353CC}">
              <c16:uniqueId val="{00000000-17FD-46D6-8DF6-A87C7485D540}"/>
            </c:ext>
          </c:extLst>
        </c:ser>
        <c:dLbls>
          <c:showLegendKey val="0"/>
          <c:showVal val="0"/>
          <c:showCatName val="0"/>
          <c:showSerName val="0"/>
          <c:showPercent val="0"/>
          <c:showBubbleSize val="0"/>
        </c:dLbls>
        <c:gapWidth val="219"/>
        <c:axId val="462707904"/>
        <c:axId val="462708464"/>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'Consolidado Servicios'!$A$27:$A$35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Servicios'!$G$27:$G$35</c:f>
              <c:numCache>
                <c:formatCode>0.00</c:formatCode>
                <c:ptCount val="9"/>
                <c:pt idx="0">
                  <c:v>2.262550082488805E-2</c:v>
                </c:pt>
                <c:pt idx="1">
                  <c:v>2.1584890576596384E-2</c:v>
                </c:pt>
                <c:pt idx="2">
                  <c:v>1.6630736064059133E-2</c:v>
                </c:pt>
                <c:pt idx="3">
                  <c:v>2.9408160764612178E-2</c:v>
                </c:pt>
                <c:pt idx="4">
                  <c:v>1.8125975529933034E-2</c:v>
                </c:pt>
                <c:pt idx="5">
                  <c:v>2.3936568094549443E-2</c:v>
                </c:pt>
                <c:pt idx="6">
                  <c:v>4.3449024983189366E-2</c:v>
                </c:pt>
                <c:pt idx="7">
                  <c:v>3.7159372419488024E-2</c:v>
                </c:pt>
                <c:pt idx="8">
                  <c:v>0.03</c:v>
                </c:pt>
              </c:numCache>
            </c:numRef>
          </c:val>
          <c:smooth val="0"/>
          <c:extLst>
            <c:ext xmlns:c16="http://schemas.microsoft.com/office/drawing/2014/chart" uri="{C3380CC4-5D6E-409C-BE32-E72D297353CC}">
              <c16:uniqueId val="{00000001-17FD-46D6-8DF6-A87C7485D540}"/>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'Consolidado Servicios'!$A$27:$A$35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Servicios'!$H$27:$H$35</c:f>
              <c:numCache>
                <c:formatCode>0.00</c:formatCode>
                <c:ptCount val="9"/>
                <c:pt idx="0">
                  <c:v>1.9624555130581436E-2</c:v>
                </c:pt>
                <c:pt idx="1">
                  <c:v>1.8583944882289771E-2</c:v>
                </c:pt>
                <c:pt idx="2">
                  <c:v>1.362979036975252E-2</c:v>
                </c:pt>
                <c:pt idx="3">
                  <c:v>2.6407215070305565E-2</c:v>
                </c:pt>
                <c:pt idx="4">
                  <c:v>1.512502983562642E-2</c:v>
                </c:pt>
                <c:pt idx="5">
                  <c:v>2.0935622400242829E-2</c:v>
                </c:pt>
                <c:pt idx="6">
                  <c:v>4.0448079288882749E-2</c:v>
                </c:pt>
                <c:pt idx="7">
                  <c:v>3.4158426725181407E-2</c:v>
                </c:pt>
                <c:pt idx="8">
                  <c:v>2.6999054305693385E-2</c:v>
                </c:pt>
              </c:numCache>
            </c:numRef>
          </c:val>
          <c:smooth val="0"/>
          <c:extLst>
            <c:ext xmlns:c16="http://schemas.microsoft.com/office/drawing/2014/chart" uri="{C3380CC4-5D6E-409C-BE32-E72D297353CC}">
              <c16:uniqueId val="{00000002-17FD-46D6-8DF6-A87C7485D540}"/>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'Consolidado Servicios'!$A$27:$A$35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Servicios'!$I$27:$I$35</c:f>
              <c:numCache>
                <c:formatCode>0.00</c:formatCode>
                <c:ptCount val="9"/>
                <c:pt idx="0">
                  <c:v>2.5626446519194664E-2</c:v>
                </c:pt>
                <c:pt idx="1">
                  <c:v>2.4585836270902998E-2</c:v>
                </c:pt>
                <c:pt idx="2">
                  <c:v>1.9631681758365747E-2</c:v>
                </c:pt>
                <c:pt idx="3">
                  <c:v>3.2409106458918792E-2</c:v>
                </c:pt>
                <c:pt idx="4">
                  <c:v>2.1126921224239648E-2</c:v>
                </c:pt>
                <c:pt idx="5">
                  <c:v>2.6937513788856057E-2</c:v>
                </c:pt>
                <c:pt idx="6">
                  <c:v>4.6449970677495983E-2</c:v>
                </c:pt>
                <c:pt idx="7">
                  <c:v>4.0160318113794641E-2</c:v>
                </c:pt>
                <c:pt idx="8">
                  <c:v>3.3000945694306616E-2</c:v>
                </c:pt>
              </c:numCache>
            </c:numRef>
          </c:val>
          <c:smooth val="0"/>
          <c:extLst>
            <c:ext xmlns:c16="http://schemas.microsoft.com/office/drawing/2014/chart" uri="{C3380CC4-5D6E-409C-BE32-E72D297353CC}">
              <c16:uniqueId val="{00000003-17FD-46D6-8DF6-A87C7485D540}"/>
            </c:ext>
          </c:extLst>
        </c:ser>
        <c:dLbls>
          <c:showLegendKey val="0"/>
          <c:showVal val="0"/>
          <c:showCatName val="0"/>
          <c:showSerName val="0"/>
          <c:showPercent val="0"/>
          <c:showBubbleSize val="0"/>
        </c:dLbls>
        <c:marker val="1"/>
        <c:smooth val="0"/>
        <c:axId val="462707904"/>
        <c:axId val="462708464"/>
      </c:lineChart>
      <c:catAx>
        <c:axId val="462707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08464"/>
        <c:crosses val="autoZero"/>
        <c:auto val="1"/>
        <c:lblAlgn val="ctr"/>
        <c:lblOffset val="100"/>
        <c:noMultiLvlLbl val="0"/>
      </c:catAx>
      <c:valAx>
        <c:axId val="462708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Generación de residuos kg/(pna.año)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07904"/>
        <c:crosses val="autoZero"/>
        <c:crossBetween val="between"/>
      </c:valAx>
      <c:spPr>
        <a:noFill/>
        <a:ln>
          <a:noFill/>
        </a:ln>
        <a:effectLst/>
      </c:spPr>
    </c:plotArea>
    <c:legend>
      <c:legendPos val="r"/>
      <c:layout>
        <c:manualLayout>
          <c:xMode val="edge"/>
          <c:yMode val="edge"/>
          <c:x val="0.72232590329193924"/>
          <c:y val="0.32543853893263341"/>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21738128927149311"/>
          <c:w val="0.56877972343009364"/>
          <c:h val="0.59731542521485337"/>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Servicios'!$A$38:$A$46</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Servicios'!$F$38:$F$46</c:f>
              <c:numCache>
                <c:formatCode>0.000</c:formatCode>
                <c:ptCount val="9"/>
                <c:pt idx="0">
                  <c:v>6.1249116191374027E-2</c:v>
                </c:pt>
                <c:pt idx="1">
                  <c:v>5.9918057359848106E-3</c:v>
                </c:pt>
                <c:pt idx="2">
                  <c:v>1.3162919618109024E-2</c:v>
                </c:pt>
                <c:pt idx="3">
                  <c:v>8.4683249601764481E-3</c:v>
                </c:pt>
                <c:pt idx="4">
                  <c:v>1.2184683550677207E-2</c:v>
                </c:pt>
                <c:pt idx="5">
                  <c:v>6.3003041938862019E-3</c:v>
                </c:pt>
                <c:pt idx="6">
                  <c:v>1.2702632804013863E-2</c:v>
                </c:pt>
                <c:pt idx="7">
                  <c:v>5.1527663088356728E-3</c:v>
                </c:pt>
                <c:pt idx="8">
                  <c:v>6.2753596458871262E-3</c:v>
                </c:pt>
              </c:numCache>
            </c:numRef>
          </c:val>
          <c:extLst>
            <c:ext xmlns:c16="http://schemas.microsoft.com/office/drawing/2014/chart" uri="{C3380CC4-5D6E-409C-BE32-E72D297353CC}">
              <c16:uniqueId val="{00000000-14F4-4913-8C13-6F04E83C50F7}"/>
            </c:ext>
          </c:extLst>
        </c:ser>
        <c:dLbls>
          <c:showLegendKey val="0"/>
          <c:showVal val="0"/>
          <c:showCatName val="0"/>
          <c:showSerName val="0"/>
          <c:showPercent val="0"/>
          <c:showBubbleSize val="0"/>
        </c:dLbls>
        <c:gapWidth val="219"/>
        <c:axId val="462712944"/>
        <c:axId val="462713504"/>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'Consolidado Servicios'!$A$38:$A$46</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Servicios'!$G$38:$G$46</c:f>
              <c:numCache>
                <c:formatCode>0.000</c:formatCode>
                <c:ptCount val="9"/>
                <c:pt idx="0">
                  <c:v>2.8281876031110063E-2</c:v>
                </c:pt>
                <c:pt idx="1">
                  <c:v>0.11991605875886879</c:v>
                </c:pt>
                <c:pt idx="2">
                  <c:v>9.2392978133661846E-2</c:v>
                </c:pt>
                <c:pt idx="3">
                  <c:v>4.4112241146918273E-2</c:v>
                </c:pt>
                <c:pt idx="4">
                  <c:v>3.6251951059866068E-2</c:v>
                </c:pt>
                <c:pt idx="5">
                  <c:v>4.1888994165461525E-2</c:v>
                </c:pt>
                <c:pt idx="6">
                  <c:v>2.4828014276108208E-2</c:v>
                </c:pt>
                <c:pt idx="7">
                  <c:v>4.9545829892650699E-3</c:v>
                </c:pt>
                <c:pt idx="8">
                  <c:v>1.5599778679454075E-2</c:v>
                </c:pt>
              </c:numCache>
            </c:numRef>
          </c:val>
          <c:smooth val="0"/>
          <c:extLst>
            <c:ext xmlns:c16="http://schemas.microsoft.com/office/drawing/2014/chart" uri="{C3380CC4-5D6E-409C-BE32-E72D297353CC}">
              <c16:uniqueId val="{00000001-14F4-4913-8C13-6F04E83C50F7}"/>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'Consolidado Servicios'!$A$38:$A$46</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Servicios'!$H$38:$H$46</c:f>
              <c:numCache>
                <c:formatCode>0.000</c:formatCode>
                <c:ptCount val="9"/>
                <c:pt idx="0">
                  <c:v>2.1998500895908522E-2</c:v>
                </c:pt>
                <c:pt idx="1">
                  <c:v>0.11363268362366725</c:v>
                </c:pt>
                <c:pt idx="2">
                  <c:v>8.6109602998460308E-2</c:v>
                </c:pt>
                <c:pt idx="3">
                  <c:v>3.7828866011716734E-2</c:v>
                </c:pt>
                <c:pt idx="4">
                  <c:v>2.9968575924664526E-2</c:v>
                </c:pt>
                <c:pt idx="5">
                  <c:v>3.5605619030259987E-2</c:v>
                </c:pt>
                <c:pt idx="6">
                  <c:v>1.8544639140906666E-2</c:v>
                </c:pt>
                <c:pt idx="7">
                  <c:v>-1.3287921459364709E-3</c:v>
                </c:pt>
                <c:pt idx="8">
                  <c:v>9.3164035442525328E-3</c:v>
                </c:pt>
              </c:numCache>
            </c:numRef>
          </c:val>
          <c:smooth val="0"/>
          <c:extLst>
            <c:ext xmlns:c16="http://schemas.microsoft.com/office/drawing/2014/chart" uri="{C3380CC4-5D6E-409C-BE32-E72D297353CC}">
              <c16:uniqueId val="{00000002-14F4-4913-8C13-6F04E83C50F7}"/>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'Consolidado Servicios'!$A$38:$A$46</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Servicios'!$I$38:$I$46</c:f>
              <c:numCache>
                <c:formatCode>0.000</c:formatCode>
                <c:ptCount val="9"/>
                <c:pt idx="0">
                  <c:v>3.4565251166311602E-2</c:v>
                </c:pt>
                <c:pt idx="1">
                  <c:v>0.12619943389407035</c:v>
                </c:pt>
                <c:pt idx="2">
                  <c:v>9.8676353268863384E-2</c:v>
                </c:pt>
                <c:pt idx="3">
                  <c:v>5.0395616282119811E-2</c:v>
                </c:pt>
                <c:pt idx="4">
                  <c:v>4.2535326195067606E-2</c:v>
                </c:pt>
                <c:pt idx="5">
                  <c:v>4.8172369300663063E-2</c:v>
                </c:pt>
                <c:pt idx="6">
                  <c:v>3.111138941130975E-2</c:v>
                </c:pt>
                <c:pt idx="7">
                  <c:v>1.123795812446661E-2</c:v>
                </c:pt>
                <c:pt idx="8">
                  <c:v>2.1883153814655616E-2</c:v>
                </c:pt>
              </c:numCache>
            </c:numRef>
          </c:val>
          <c:smooth val="0"/>
          <c:extLst>
            <c:ext xmlns:c16="http://schemas.microsoft.com/office/drawing/2014/chart" uri="{C3380CC4-5D6E-409C-BE32-E72D297353CC}">
              <c16:uniqueId val="{00000003-14F4-4913-8C13-6F04E83C50F7}"/>
            </c:ext>
          </c:extLst>
        </c:ser>
        <c:dLbls>
          <c:showLegendKey val="0"/>
          <c:showVal val="0"/>
          <c:showCatName val="0"/>
          <c:showSerName val="0"/>
          <c:showPercent val="0"/>
          <c:showBubbleSize val="0"/>
        </c:dLbls>
        <c:marker val="1"/>
        <c:smooth val="0"/>
        <c:axId val="462712944"/>
        <c:axId val="462713504"/>
      </c:lineChart>
      <c:catAx>
        <c:axId val="462712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13504"/>
        <c:crosses val="autoZero"/>
        <c:auto val="1"/>
        <c:lblAlgn val="ctr"/>
        <c:lblOffset val="100"/>
        <c:noMultiLvlLbl val="0"/>
      </c:catAx>
      <c:valAx>
        <c:axId val="46271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Generación de residuos kg/(pna.año)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12944"/>
        <c:crosses val="autoZero"/>
        <c:crossBetween val="between"/>
      </c:valAx>
      <c:spPr>
        <a:noFill/>
        <a:ln>
          <a:noFill/>
        </a:ln>
        <a:effectLst/>
      </c:spPr>
    </c:plotArea>
    <c:legend>
      <c:legendPos val="r"/>
      <c:layout>
        <c:manualLayout>
          <c:xMode val="edge"/>
          <c:yMode val="edge"/>
          <c:x val="0.72232590329193924"/>
          <c:y val="0.32543853893263341"/>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el bloque administrativo 2018</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Agua!$B$1:$B$2</c:f>
              <c:strCache>
                <c:ptCount val="2"/>
                <c:pt idx="0">
                  <c:v>Administrativo</c:v>
                </c:pt>
                <c:pt idx="1">
                  <c:v>Consumo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Agua!$A$3:$A$13</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Agua!$B$3:$B$13</c:f>
              <c:numCache>
                <c:formatCode>0.000</c:formatCode>
                <c:ptCount val="11"/>
                <c:pt idx="0">
                  <c:v>1.5584654999999999E-2</c:v>
                </c:pt>
                <c:pt idx="1">
                  <c:v>1.484692E-2</c:v>
                </c:pt>
                <c:pt idx="2">
                  <c:v>1.2725930999999999E-2</c:v>
                </c:pt>
                <c:pt idx="3">
                  <c:v>1.3187015999999999E-2</c:v>
                </c:pt>
                <c:pt idx="4">
                  <c:v>1.1803762000000001E-2</c:v>
                </c:pt>
                <c:pt idx="5">
                  <c:v>1.1250461E-2</c:v>
                </c:pt>
                <c:pt idx="6">
                  <c:v>9.6827739999999999E-3</c:v>
                </c:pt>
                <c:pt idx="7">
                  <c:v>1.7152342000000001E-2</c:v>
                </c:pt>
                <c:pt idx="8">
                  <c:v>1.2818148E-2</c:v>
                </c:pt>
                <c:pt idx="9">
                  <c:v>8.8528219999999998E-3</c:v>
                </c:pt>
                <c:pt idx="10">
                  <c:v>4.703062E-3</c:v>
                </c:pt>
              </c:numCache>
            </c:numRef>
          </c:val>
          <c:extLst>
            <c:ext xmlns:c16="http://schemas.microsoft.com/office/drawing/2014/chart" uri="{C3380CC4-5D6E-409C-BE32-E72D297353CC}">
              <c16:uniqueId val="{00000000-0A8F-445E-ABD5-CCA17E4A6BBC}"/>
            </c:ext>
          </c:extLst>
        </c:ser>
        <c:dLbls>
          <c:showLegendKey val="0"/>
          <c:showVal val="0"/>
          <c:showCatName val="0"/>
          <c:showSerName val="0"/>
          <c:showPercent val="0"/>
          <c:showBubbleSize val="0"/>
        </c:dLbls>
        <c:gapWidth val="219"/>
        <c:overlap val="-27"/>
        <c:axId val="304899008"/>
        <c:axId val="304899568"/>
      </c:barChart>
      <c:lineChart>
        <c:grouping val="standard"/>
        <c:varyColors val="0"/>
        <c:ser>
          <c:idx val="1"/>
          <c:order val="1"/>
          <c:tx>
            <c:strRef>
              <c:f>Agua!$C$1:$C$2</c:f>
              <c:strCache>
                <c:ptCount val="2"/>
                <c:pt idx="0">
                  <c:v>Administrativo</c:v>
                </c:pt>
                <c:pt idx="1">
                  <c:v>Meta</c:v>
                </c:pt>
              </c:strCache>
            </c:strRef>
          </c:tx>
          <c:spPr>
            <a:ln w="28575" cap="rnd">
              <a:solidFill>
                <a:schemeClr val="accent5"/>
              </a:solidFill>
              <a:round/>
            </a:ln>
            <a:effectLst/>
          </c:spPr>
          <c:marker>
            <c:symbol val="none"/>
          </c:marker>
          <c:cat>
            <c:strRef>
              <c:f>Agua!$A$3:$A$13</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Agua!$C$3:$C$13</c:f>
              <c:numCache>
                <c:formatCode>General</c:formatCode>
                <c:ptCount val="11"/>
                <c:pt idx="0">
                  <c:v>1.4999999999999999E-2</c:v>
                </c:pt>
                <c:pt idx="1">
                  <c:v>1.4999999999999999E-2</c:v>
                </c:pt>
                <c:pt idx="2">
                  <c:v>1.4999999999999999E-2</c:v>
                </c:pt>
                <c:pt idx="3">
                  <c:v>1.4999999999999999E-2</c:v>
                </c:pt>
                <c:pt idx="4">
                  <c:v>1.4999999999999999E-2</c:v>
                </c:pt>
                <c:pt idx="5">
                  <c:v>1.4999999999999999E-2</c:v>
                </c:pt>
                <c:pt idx="6">
                  <c:v>1.4999999999999999E-2</c:v>
                </c:pt>
                <c:pt idx="7">
                  <c:v>1.4999999999999999E-2</c:v>
                </c:pt>
                <c:pt idx="8">
                  <c:v>1.4999999999999999E-2</c:v>
                </c:pt>
                <c:pt idx="9">
                  <c:v>1.4999999999999999E-2</c:v>
                </c:pt>
                <c:pt idx="10">
                  <c:v>1.4999999999999999E-2</c:v>
                </c:pt>
              </c:numCache>
            </c:numRef>
          </c:val>
          <c:smooth val="0"/>
          <c:extLst>
            <c:ext xmlns:c16="http://schemas.microsoft.com/office/drawing/2014/chart" uri="{C3380CC4-5D6E-409C-BE32-E72D297353CC}">
              <c16:uniqueId val="{00000001-0A8F-445E-ABD5-CCA17E4A6BBC}"/>
            </c:ext>
          </c:extLst>
        </c:ser>
        <c:ser>
          <c:idx val="2"/>
          <c:order val="2"/>
          <c:tx>
            <c:strRef>
              <c:f>Agua!$D$2</c:f>
              <c:strCache>
                <c:ptCount val="1"/>
                <c:pt idx="0">
                  <c:v>LI</c:v>
                </c:pt>
              </c:strCache>
            </c:strRef>
          </c:tx>
          <c:spPr>
            <a:ln w="28575" cap="rnd">
              <a:solidFill>
                <a:schemeClr val="accent4"/>
              </a:solidFill>
              <a:round/>
            </a:ln>
            <a:effectLst/>
          </c:spPr>
          <c:marker>
            <c:symbol val="none"/>
          </c:marker>
          <c:cat>
            <c:strRef>
              <c:f>Agua!$A$3:$A$13</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Agua!$D$3:$D$13</c:f>
              <c:numCache>
                <c:formatCode>General</c:formatCode>
                <c:ptCount val="11"/>
                <c:pt idx="0">
                  <c:v>1.3313664419093299E-2</c:v>
                </c:pt>
                <c:pt idx="1">
                  <c:v>1.3313664419093299E-2</c:v>
                </c:pt>
                <c:pt idx="2">
                  <c:v>1.3313664419093299E-2</c:v>
                </c:pt>
                <c:pt idx="3">
                  <c:v>1.3313664419093299E-2</c:v>
                </c:pt>
                <c:pt idx="4">
                  <c:v>1.3313664419093299E-2</c:v>
                </c:pt>
                <c:pt idx="5">
                  <c:v>1.3313664419093299E-2</c:v>
                </c:pt>
                <c:pt idx="6">
                  <c:v>1.3313664419093299E-2</c:v>
                </c:pt>
                <c:pt idx="7">
                  <c:v>1.3313664419093299E-2</c:v>
                </c:pt>
                <c:pt idx="8">
                  <c:v>1.3313664419093299E-2</c:v>
                </c:pt>
                <c:pt idx="9">
                  <c:v>1.3313664419093299E-2</c:v>
                </c:pt>
                <c:pt idx="10">
                  <c:v>1.3313664419093299E-2</c:v>
                </c:pt>
              </c:numCache>
            </c:numRef>
          </c:val>
          <c:smooth val="0"/>
          <c:extLst>
            <c:ext xmlns:c16="http://schemas.microsoft.com/office/drawing/2014/chart" uri="{C3380CC4-5D6E-409C-BE32-E72D297353CC}">
              <c16:uniqueId val="{00000002-0A8F-445E-ABD5-CCA17E4A6BBC}"/>
            </c:ext>
          </c:extLst>
        </c:ser>
        <c:ser>
          <c:idx val="3"/>
          <c:order val="3"/>
          <c:tx>
            <c:strRef>
              <c:f>Agua!$E$2</c:f>
              <c:strCache>
                <c:ptCount val="1"/>
                <c:pt idx="0">
                  <c:v>LS</c:v>
                </c:pt>
              </c:strCache>
            </c:strRef>
          </c:tx>
          <c:spPr>
            <a:ln w="28575" cap="rnd">
              <a:solidFill>
                <a:schemeClr val="accent6">
                  <a:lumMod val="60000"/>
                </a:schemeClr>
              </a:solidFill>
              <a:round/>
            </a:ln>
            <a:effectLst/>
          </c:spPr>
          <c:marker>
            <c:symbol val="none"/>
          </c:marker>
          <c:cat>
            <c:strRef>
              <c:f>Agua!$A$3:$A$13</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Agua!$E$3:$E$13</c:f>
              <c:numCache>
                <c:formatCode>General</c:formatCode>
                <c:ptCount val="11"/>
                <c:pt idx="0">
                  <c:v>1.6686335580906701E-2</c:v>
                </c:pt>
                <c:pt idx="1">
                  <c:v>1.6686335580906701E-2</c:v>
                </c:pt>
                <c:pt idx="2">
                  <c:v>1.6686335580906701E-2</c:v>
                </c:pt>
                <c:pt idx="3">
                  <c:v>1.6686335580906701E-2</c:v>
                </c:pt>
                <c:pt idx="4">
                  <c:v>1.6686335580906701E-2</c:v>
                </c:pt>
                <c:pt idx="5">
                  <c:v>1.6686335580906701E-2</c:v>
                </c:pt>
                <c:pt idx="6">
                  <c:v>1.6686335580906701E-2</c:v>
                </c:pt>
                <c:pt idx="7">
                  <c:v>1.6686335580906701E-2</c:v>
                </c:pt>
                <c:pt idx="8">
                  <c:v>1.6686335580906701E-2</c:v>
                </c:pt>
                <c:pt idx="9">
                  <c:v>1.6686335580906701E-2</c:v>
                </c:pt>
                <c:pt idx="10">
                  <c:v>1.6686335580906701E-2</c:v>
                </c:pt>
              </c:numCache>
            </c:numRef>
          </c:val>
          <c:smooth val="0"/>
          <c:extLst>
            <c:ext xmlns:c16="http://schemas.microsoft.com/office/drawing/2014/chart" uri="{C3380CC4-5D6E-409C-BE32-E72D297353CC}">
              <c16:uniqueId val="{00000003-0A8F-445E-ABD5-CCA17E4A6BBC}"/>
            </c:ext>
          </c:extLst>
        </c:ser>
        <c:dLbls>
          <c:showLegendKey val="0"/>
          <c:showVal val="0"/>
          <c:showCatName val="0"/>
          <c:showSerName val="0"/>
          <c:showPercent val="0"/>
          <c:showBubbleSize val="0"/>
        </c:dLbls>
        <c:marker val="1"/>
        <c:smooth val="0"/>
        <c:axId val="304899008"/>
        <c:axId val="304899568"/>
      </c:lineChart>
      <c:catAx>
        <c:axId val="304899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4899568"/>
        <c:crosses val="autoZero"/>
        <c:auto val="1"/>
        <c:lblAlgn val="ctr"/>
        <c:lblOffset val="100"/>
        <c:noMultiLvlLbl val="0"/>
      </c:catAx>
      <c:valAx>
        <c:axId val="30489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m3/pna.mes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489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el bloque J para 2018</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Agua!$A$17:$A$27</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Agua!$B$17:$B$27</c:f>
              <c:numCache>
                <c:formatCode>0.000</c:formatCode>
                <c:ptCount val="11"/>
                <c:pt idx="0">
                  <c:v>1.0604943E-2</c:v>
                </c:pt>
                <c:pt idx="1">
                  <c:v>1.1342678E-2</c:v>
                </c:pt>
                <c:pt idx="2">
                  <c:v>1.217263E-2</c:v>
                </c:pt>
                <c:pt idx="3">
                  <c:v>1.3740317E-2</c:v>
                </c:pt>
                <c:pt idx="4">
                  <c:v>1.1434895E-2</c:v>
                </c:pt>
                <c:pt idx="5">
                  <c:v>1.3832534E-2</c:v>
                </c:pt>
                <c:pt idx="6">
                  <c:v>3.0984876000000001E-2</c:v>
                </c:pt>
                <c:pt idx="7">
                  <c:v>2.0564367E-2</c:v>
                </c:pt>
                <c:pt idx="8">
                  <c:v>1.6691258E-2</c:v>
                </c:pt>
                <c:pt idx="9">
                  <c:v>2.5451863000000002E-2</c:v>
                </c:pt>
                <c:pt idx="10">
                  <c:v>4.6108400000000001E-4</c:v>
                </c:pt>
              </c:numCache>
            </c:numRef>
          </c:val>
          <c:extLst>
            <c:ext xmlns:c16="http://schemas.microsoft.com/office/drawing/2014/chart" uri="{C3380CC4-5D6E-409C-BE32-E72D297353CC}">
              <c16:uniqueId val="{00000000-5A9A-4712-9076-8EC0551E642B}"/>
            </c:ext>
          </c:extLst>
        </c:ser>
        <c:dLbls>
          <c:showLegendKey val="0"/>
          <c:showVal val="0"/>
          <c:showCatName val="0"/>
          <c:showSerName val="0"/>
          <c:showPercent val="0"/>
          <c:showBubbleSize val="0"/>
        </c:dLbls>
        <c:gapWidth val="219"/>
        <c:overlap val="-27"/>
        <c:axId val="403242416"/>
        <c:axId val="40324297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Agua!$A$17:$A$27</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Agua!$C$17:$C$27</c:f>
              <c:numCache>
                <c:formatCode>0.000</c:formatCode>
                <c:ptCount val="11"/>
                <c:pt idx="0">
                  <c:v>1.4999999999999999E-2</c:v>
                </c:pt>
                <c:pt idx="1">
                  <c:v>1.4999999999999999E-2</c:v>
                </c:pt>
                <c:pt idx="2">
                  <c:v>1.4999999999999999E-2</c:v>
                </c:pt>
                <c:pt idx="3">
                  <c:v>1.4999999999999999E-2</c:v>
                </c:pt>
                <c:pt idx="4">
                  <c:v>1.4999999999999999E-2</c:v>
                </c:pt>
                <c:pt idx="5">
                  <c:v>1.4999999999999999E-2</c:v>
                </c:pt>
                <c:pt idx="6">
                  <c:v>1.4999999999999999E-2</c:v>
                </c:pt>
                <c:pt idx="7">
                  <c:v>1.4999999999999999E-2</c:v>
                </c:pt>
                <c:pt idx="8">
                  <c:v>1.4999999999999999E-2</c:v>
                </c:pt>
                <c:pt idx="9">
                  <c:v>1.4999999999999999E-2</c:v>
                </c:pt>
                <c:pt idx="10">
                  <c:v>1.4999999999999999E-2</c:v>
                </c:pt>
              </c:numCache>
            </c:numRef>
          </c:val>
          <c:smooth val="0"/>
          <c:extLst>
            <c:ext xmlns:c16="http://schemas.microsoft.com/office/drawing/2014/chart" uri="{C3380CC4-5D6E-409C-BE32-E72D297353CC}">
              <c16:uniqueId val="{00000001-5A9A-4712-9076-8EC0551E642B}"/>
            </c:ext>
          </c:extLst>
        </c:ser>
        <c:ser>
          <c:idx val="2"/>
          <c:order val="2"/>
          <c:tx>
            <c:strRef>
              <c:f>Agua!$D$16</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Agua!$D$17:$D$27</c:f>
              <c:numCache>
                <c:formatCode>0.000</c:formatCode>
                <c:ptCount val="11"/>
                <c:pt idx="0">
                  <c:v>1.1014328769462924E-2</c:v>
                </c:pt>
                <c:pt idx="1">
                  <c:v>1.1014328769462924E-2</c:v>
                </c:pt>
                <c:pt idx="2">
                  <c:v>1.1014328769462924E-2</c:v>
                </c:pt>
                <c:pt idx="3">
                  <c:v>1.1014328769462924E-2</c:v>
                </c:pt>
                <c:pt idx="4">
                  <c:v>1.1014328769462924E-2</c:v>
                </c:pt>
                <c:pt idx="5">
                  <c:v>1.1014328769462924E-2</c:v>
                </c:pt>
                <c:pt idx="6">
                  <c:v>1.1014328769462924E-2</c:v>
                </c:pt>
                <c:pt idx="7">
                  <c:v>1.1014328769462924E-2</c:v>
                </c:pt>
                <c:pt idx="8">
                  <c:v>1.1014328769462924E-2</c:v>
                </c:pt>
                <c:pt idx="9">
                  <c:v>1.1014328769462924E-2</c:v>
                </c:pt>
                <c:pt idx="10">
                  <c:v>1.1014328769462924E-2</c:v>
                </c:pt>
              </c:numCache>
            </c:numRef>
          </c:val>
          <c:smooth val="0"/>
          <c:extLst>
            <c:ext xmlns:c16="http://schemas.microsoft.com/office/drawing/2014/chart" uri="{C3380CC4-5D6E-409C-BE32-E72D297353CC}">
              <c16:uniqueId val="{00000002-5A9A-4712-9076-8EC0551E642B}"/>
            </c:ext>
          </c:extLst>
        </c:ser>
        <c:ser>
          <c:idx val="3"/>
          <c:order val="3"/>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val>
            <c:numRef>
              <c:f>Agua!$E$17:$E$27</c:f>
              <c:numCache>
                <c:formatCode>0.000</c:formatCode>
                <c:ptCount val="11"/>
                <c:pt idx="0">
                  <c:v>1.8985671230537075E-2</c:v>
                </c:pt>
                <c:pt idx="1">
                  <c:v>1.8985671230537075E-2</c:v>
                </c:pt>
                <c:pt idx="2">
                  <c:v>1.8985671230537075E-2</c:v>
                </c:pt>
                <c:pt idx="3">
                  <c:v>1.8985671230537075E-2</c:v>
                </c:pt>
                <c:pt idx="4">
                  <c:v>1.8985671230537075E-2</c:v>
                </c:pt>
                <c:pt idx="5">
                  <c:v>1.8985671230537075E-2</c:v>
                </c:pt>
                <c:pt idx="6">
                  <c:v>1.8985671230537075E-2</c:v>
                </c:pt>
                <c:pt idx="7">
                  <c:v>1.8985671230537075E-2</c:v>
                </c:pt>
                <c:pt idx="8">
                  <c:v>1.8985671230537075E-2</c:v>
                </c:pt>
                <c:pt idx="9">
                  <c:v>1.8985671230537075E-2</c:v>
                </c:pt>
                <c:pt idx="10">
                  <c:v>1.8985671230537075E-2</c:v>
                </c:pt>
              </c:numCache>
            </c:numRef>
          </c:val>
          <c:smooth val="0"/>
          <c:extLst>
            <c:ext xmlns:c16="http://schemas.microsoft.com/office/drawing/2014/chart" uri="{C3380CC4-5D6E-409C-BE32-E72D297353CC}">
              <c16:uniqueId val="{00000003-5A9A-4712-9076-8EC0551E642B}"/>
            </c:ext>
          </c:extLst>
        </c:ser>
        <c:dLbls>
          <c:showLegendKey val="0"/>
          <c:showVal val="0"/>
          <c:showCatName val="0"/>
          <c:showSerName val="0"/>
          <c:showPercent val="0"/>
          <c:showBubbleSize val="0"/>
        </c:dLbls>
        <c:marker val="1"/>
        <c:smooth val="0"/>
        <c:axId val="403242416"/>
        <c:axId val="403242976"/>
      </c:lineChart>
      <c:catAx>
        <c:axId val="403242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242976"/>
        <c:crosses val="autoZero"/>
        <c:auto val="1"/>
        <c:lblAlgn val="ctr"/>
        <c:lblOffset val="100"/>
        <c:noMultiLvlLbl val="0"/>
      </c:catAx>
      <c:valAx>
        <c:axId val="40324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m3/pna.mes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24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Finca La Esperanza para 2018</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Agua!$A$34:$A$45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Agua!$B$34:$B$45</c:f>
              <c:numCache>
                <c:formatCode>General</c:formatCode>
                <c:ptCount val="12"/>
                <c:pt idx="0">
                  <c:v>119</c:v>
                </c:pt>
                <c:pt idx="1">
                  <c:v>122</c:v>
                </c:pt>
                <c:pt idx="2">
                  <c:v>125</c:v>
                </c:pt>
                <c:pt idx="3">
                  <c:v>96</c:v>
                </c:pt>
                <c:pt idx="4">
                  <c:v>128</c:v>
                </c:pt>
                <c:pt idx="5">
                  <c:v>138</c:v>
                </c:pt>
                <c:pt idx="6">
                  <c:v>155</c:v>
                </c:pt>
                <c:pt idx="7">
                  <c:v>154</c:v>
                </c:pt>
                <c:pt idx="8">
                  <c:v>89</c:v>
                </c:pt>
                <c:pt idx="9">
                  <c:v>8</c:v>
                </c:pt>
                <c:pt idx="10">
                  <c:v>113</c:v>
                </c:pt>
                <c:pt idx="11">
                  <c:v>151</c:v>
                </c:pt>
              </c:numCache>
            </c:numRef>
          </c:val>
          <c:extLst>
            <c:ext xmlns:c16="http://schemas.microsoft.com/office/drawing/2014/chart" uri="{C3380CC4-5D6E-409C-BE32-E72D297353CC}">
              <c16:uniqueId val="{00000000-E6F6-41CE-885D-8F0A488CE849}"/>
            </c:ext>
          </c:extLst>
        </c:ser>
        <c:dLbls>
          <c:showLegendKey val="0"/>
          <c:showVal val="1"/>
          <c:showCatName val="0"/>
          <c:showSerName val="0"/>
          <c:showPercent val="0"/>
          <c:showBubbleSize val="0"/>
        </c:dLbls>
        <c:gapWidth val="219"/>
        <c:overlap val="-27"/>
        <c:axId val="403247456"/>
        <c:axId val="40324801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Agua!$A$34:$A$45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Agua!$C$34:$C$45</c:f>
              <c:numCache>
                <c:formatCode>General</c:formatCode>
                <c:ptCount val="12"/>
                <c:pt idx="0">
                  <c:v>138.30000000000001</c:v>
                </c:pt>
                <c:pt idx="1">
                  <c:v>138.30000000000001</c:v>
                </c:pt>
                <c:pt idx="2">
                  <c:v>138.30000000000001</c:v>
                </c:pt>
                <c:pt idx="3">
                  <c:v>138.30000000000001</c:v>
                </c:pt>
                <c:pt idx="4">
                  <c:v>138.30000000000001</c:v>
                </c:pt>
                <c:pt idx="5">
                  <c:v>138.30000000000001</c:v>
                </c:pt>
                <c:pt idx="6">
                  <c:v>138.30000000000001</c:v>
                </c:pt>
                <c:pt idx="7">
                  <c:v>138.30000000000001</c:v>
                </c:pt>
                <c:pt idx="8">
                  <c:v>138.30000000000001</c:v>
                </c:pt>
                <c:pt idx="9">
                  <c:v>138.30000000000001</c:v>
                </c:pt>
                <c:pt idx="10">
                  <c:v>138.30000000000001</c:v>
                </c:pt>
                <c:pt idx="11">
                  <c:v>138.30000000000001</c:v>
                </c:pt>
              </c:numCache>
            </c:numRef>
          </c:val>
          <c:smooth val="0"/>
          <c:extLst>
            <c:ext xmlns:c16="http://schemas.microsoft.com/office/drawing/2014/chart" uri="{C3380CC4-5D6E-409C-BE32-E72D297353CC}">
              <c16:uniqueId val="{00000001-E6F6-41CE-885D-8F0A488CE849}"/>
            </c:ext>
          </c:extLst>
        </c:ser>
        <c:ser>
          <c:idx val="2"/>
          <c:order val="2"/>
          <c:tx>
            <c:strRef>
              <c:f>Agua!$D$33</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Agua!$D$34:$D$45</c:f>
              <c:numCache>
                <c:formatCode>0.0</c:formatCode>
                <c:ptCount val="12"/>
                <c:pt idx="0">
                  <c:v>119.51801128740624</c:v>
                </c:pt>
                <c:pt idx="1">
                  <c:v>119.51801128740624</c:v>
                </c:pt>
                <c:pt idx="2">
                  <c:v>119.51801128740624</c:v>
                </c:pt>
                <c:pt idx="3">
                  <c:v>119.51801128740624</c:v>
                </c:pt>
                <c:pt idx="4">
                  <c:v>119.51801128740624</c:v>
                </c:pt>
                <c:pt idx="5">
                  <c:v>119.51801128740624</c:v>
                </c:pt>
                <c:pt idx="6">
                  <c:v>119.51801128740624</c:v>
                </c:pt>
                <c:pt idx="7">
                  <c:v>119.51801128740624</c:v>
                </c:pt>
                <c:pt idx="8">
                  <c:v>119.51801128740624</c:v>
                </c:pt>
                <c:pt idx="9">
                  <c:v>119.51801128740624</c:v>
                </c:pt>
                <c:pt idx="10">
                  <c:v>119.51801128740624</c:v>
                </c:pt>
                <c:pt idx="11">
                  <c:v>119.51801128740624</c:v>
                </c:pt>
              </c:numCache>
            </c:numRef>
          </c:val>
          <c:smooth val="0"/>
          <c:extLst>
            <c:ext xmlns:c16="http://schemas.microsoft.com/office/drawing/2014/chart" uri="{C3380CC4-5D6E-409C-BE32-E72D297353CC}">
              <c16:uniqueId val="{00000002-E6F6-41CE-885D-8F0A488CE849}"/>
            </c:ext>
          </c:extLst>
        </c:ser>
        <c:ser>
          <c:idx val="3"/>
          <c:order val="3"/>
          <c:tx>
            <c:strRef>
              <c:f>Agua!$E$33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val>
            <c:numRef>
              <c:f>Agua!$E$34:$E$45</c:f>
              <c:numCache>
                <c:formatCode>0.0</c:formatCode>
                <c:ptCount val="12"/>
                <c:pt idx="0">
                  <c:v>158.10749745353766</c:v>
                </c:pt>
                <c:pt idx="1">
                  <c:v>158.10749745353766</c:v>
                </c:pt>
                <c:pt idx="2">
                  <c:v>158.10749745353766</c:v>
                </c:pt>
                <c:pt idx="3">
                  <c:v>158.10749745353766</c:v>
                </c:pt>
                <c:pt idx="4">
                  <c:v>158.10749745353766</c:v>
                </c:pt>
                <c:pt idx="5">
                  <c:v>158.10749745353766</c:v>
                </c:pt>
                <c:pt idx="6">
                  <c:v>158.10749745353766</c:v>
                </c:pt>
                <c:pt idx="7">
                  <c:v>158.10749745353766</c:v>
                </c:pt>
                <c:pt idx="8">
                  <c:v>158.10749745353766</c:v>
                </c:pt>
                <c:pt idx="9">
                  <c:v>158.10749745353766</c:v>
                </c:pt>
                <c:pt idx="10">
                  <c:v>158.10749745353766</c:v>
                </c:pt>
                <c:pt idx="11">
                  <c:v>158.10749745353766</c:v>
                </c:pt>
              </c:numCache>
            </c:numRef>
          </c:val>
          <c:smooth val="0"/>
          <c:extLst>
            <c:ext xmlns:c16="http://schemas.microsoft.com/office/drawing/2014/chart" uri="{C3380CC4-5D6E-409C-BE32-E72D297353CC}">
              <c16:uniqueId val="{00000003-E6F6-41CE-885D-8F0A488CE849}"/>
            </c:ext>
          </c:extLst>
        </c:ser>
        <c:dLbls>
          <c:showLegendKey val="0"/>
          <c:showVal val="1"/>
          <c:showCatName val="0"/>
          <c:showSerName val="0"/>
          <c:showPercent val="0"/>
          <c:showBubbleSize val="0"/>
        </c:dLbls>
        <c:marker val="1"/>
        <c:smooth val="0"/>
        <c:axId val="403247456"/>
        <c:axId val="403248016"/>
      </c:lineChart>
      <c:catAx>
        <c:axId val="403247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248016"/>
        <c:crosses val="autoZero"/>
        <c:auto val="1"/>
        <c:lblAlgn val="ctr"/>
        <c:lblOffset val="100"/>
        <c:noMultiLvlLbl val="0"/>
      </c:catAx>
      <c:valAx>
        <c:axId val="40324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24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Finca El Otro Lado para 2018</a:t>
            </a:r>
            <a:endParaRPr lang="es-CO"/>
          </a:p>
        </c:rich>
      </c:tx>
      <c:layout>
        <c:manualLayout>
          <c:xMode val="edge"/>
          <c:yMode val="edge"/>
          <c:x val="0.17443998215082557"/>
          <c:y val="2.98507462686567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Agua!$A$51:$A$62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Agua!$B$51:$B$62</c:f>
              <c:numCache>
                <c:formatCode>General</c:formatCode>
                <c:ptCount val="12"/>
                <c:pt idx="0">
                  <c:v>0</c:v>
                </c:pt>
                <c:pt idx="1">
                  <c:v>30</c:v>
                </c:pt>
                <c:pt idx="2">
                  <c:v>0</c:v>
                </c:pt>
                <c:pt idx="3">
                  <c:v>0</c:v>
                </c:pt>
                <c:pt idx="4">
                  <c:v>0</c:v>
                </c:pt>
                <c:pt idx="5">
                  <c:v>0</c:v>
                </c:pt>
                <c:pt idx="6">
                  <c:v>30</c:v>
                </c:pt>
                <c:pt idx="7">
                  <c:v>0</c:v>
                </c:pt>
                <c:pt idx="8">
                  <c:v>30</c:v>
                </c:pt>
                <c:pt idx="9">
                  <c:v>1</c:v>
                </c:pt>
                <c:pt idx="10">
                  <c:v>4</c:v>
                </c:pt>
                <c:pt idx="11">
                  <c:v>2</c:v>
                </c:pt>
              </c:numCache>
            </c:numRef>
          </c:val>
          <c:extLst>
            <c:ext xmlns:c16="http://schemas.microsoft.com/office/drawing/2014/chart" uri="{C3380CC4-5D6E-409C-BE32-E72D297353CC}">
              <c16:uniqueId val="{00000000-E822-4952-B62F-9E47EECDDBB5}"/>
            </c:ext>
          </c:extLst>
        </c:ser>
        <c:dLbls>
          <c:showLegendKey val="0"/>
          <c:showVal val="1"/>
          <c:showCatName val="0"/>
          <c:showSerName val="0"/>
          <c:showPercent val="0"/>
          <c:showBubbleSize val="0"/>
        </c:dLbls>
        <c:gapWidth val="219"/>
        <c:overlap val="-27"/>
        <c:axId val="313350448"/>
        <c:axId val="313351008"/>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Agua!$A$51:$A$62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Agua!$C$51:$C$62</c:f>
              <c:numCache>
                <c:formatCode>General</c:formatCode>
                <c:ptCount val="12"/>
                <c:pt idx="0">
                  <c:v>52.52</c:v>
                </c:pt>
                <c:pt idx="1">
                  <c:v>52.52</c:v>
                </c:pt>
                <c:pt idx="2">
                  <c:v>52.52</c:v>
                </c:pt>
                <c:pt idx="3">
                  <c:v>52.52</c:v>
                </c:pt>
                <c:pt idx="4">
                  <c:v>52.52</c:v>
                </c:pt>
                <c:pt idx="5">
                  <c:v>52.52</c:v>
                </c:pt>
                <c:pt idx="6">
                  <c:v>52.52</c:v>
                </c:pt>
                <c:pt idx="7">
                  <c:v>52.52</c:v>
                </c:pt>
                <c:pt idx="8">
                  <c:v>52.52</c:v>
                </c:pt>
                <c:pt idx="9">
                  <c:v>52.52</c:v>
                </c:pt>
                <c:pt idx="10">
                  <c:v>52.52</c:v>
                </c:pt>
                <c:pt idx="11">
                  <c:v>52.52</c:v>
                </c:pt>
              </c:numCache>
            </c:numRef>
          </c:val>
          <c:smooth val="0"/>
          <c:extLst>
            <c:ext xmlns:c16="http://schemas.microsoft.com/office/drawing/2014/chart" uri="{C3380CC4-5D6E-409C-BE32-E72D297353CC}">
              <c16:uniqueId val="{00000001-E822-4952-B62F-9E47EECDDBB5}"/>
            </c:ext>
          </c:extLst>
        </c:ser>
        <c:ser>
          <c:idx val="2"/>
          <c:order val="2"/>
          <c:tx>
            <c:strRef>
              <c:f>Agua!$D$50</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Agua!$D$51:$D$62</c:f>
              <c:numCache>
                <c:formatCode>0.00</c:formatCode>
                <c:ptCount val="12"/>
                <c:pt idx="0">
                  <c:v>46.314403735336953</c:v>
                </c:pt>
                <c:pt idx="1">
                  <c:v>46.314403735336953</c:v>
                </c:pt>
                <c:pt idx="2">
                  <c:v>46.314403735336953</c:v>
                </c:pt>
                <c:pt idx="3">
                  <c:v>46.314403735336953</c:v>
                </c:pt>
                <c:pt idx="4">
                  <c:v>46.314403735336953</c:v>
                </c:pt>
                <c:pt idx="5">
                  <c:v>46.314403735336953</c:v>
                </c:pt>
                <c:pt idx="6">
                  <c:v>46.314403735336953</c:v>
                </c:pt>
                <c:pt idx="7">
                  <c:v>46.314403735336953</c:v>
                </c:pt>
                <c:pt idx="8">
                  <c:v>46.314403735336953</c:v>
                </c:pt>
                <c:pt idx="9">
                  <c:v>46.314403735336953</c:v>
                </c:pt>
                <c:pt idx="10">
                  <c:v>46.314403735336953</c:v>
                </c:pt>
                <c:pt idx="11">
                  <c:v>46.314403735336953</c:v>
                </c:pt>
              </c:numCache>
            </c:numRef>
          </c:val>
          <c:smooth val="0"/>
          <c:extLst>
            <c:ext xmlns:c16="http://schemas.microsoft.com/office/drawing/2014/chart" uri="{C3380CC4-5D6E-409C-BE32-E72D297353CC}">
              <c16:uniqueId val="{00000002-E822-4952-B62F-9E47EECDDBB5}"/>
            </c:ext>
          </c:extLst>
        </c:ser>
        <c:ser>
          <c:idx val="3"/>
          <c:order val="3"/>
          <c:tx>
            <c:strRef>
              <c:f>Agua!$E$50</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val>
            <c:numRef>
              <c:f>Agua!$E$51:$E$62</c:f>
              <c:numCache>
                <c:formatCode>0.00</c:formatCode>
                <c:ptCount val="12"/>
                <c:pt idx="0">
                  <c:v>59.246672749658018</c:v>
                </c:pt>
                <c:pt idx="1">
                  <c:v>59.246672749658018</c:v>
                </c:pt>
                <c:pt idx="2">
                  <c:v>59.246672749658018</c:v>
                </c:pt>
                <c:pt idx="3">
                  <c:v>59.246672749658018</c:v>
                </c:pt>
                <c:pt idx="4">
                  <c:v>59.246672749658018</c:v>
                </c:pt>
                <c:pt idx="5">
                  <c:v>59.246672749658018</c:v>
                </c:pt>
                <c:pt idx="6">
                  <c:v>59.246672749658018</c:v>
                </c:pt>
                <c:pt idx="7">
                  <c:v>59.246672749658018</c:v>
                </c:pt>
                <c:pt idx="8">
                  <c:v>59.246672749658018</c:v>
                </c:pt>
                <c:pt idx="9">
                  <c:v>59.246672749658018</c:v>
                </c:pt>
                <c:pt idx="10">
                  <c:v>59.246672749658018</c:v>
                </c:pt>
                <c:pt idx="11">
                  <c:v>59.246672749658018</c:v>
                </c:pt>
              </c:numCache>
            </c:numRef>
          </c:val>
          <c:smooth val="0"/>
          <c:extLst>
            <c:ext xmlns:c16="http://schemas.microsoft.com/office/drawing/2014/chart" uri="{C3380CC4-5D6E-409C-BE32-E72D297353CC}">
              <c16:uniqueId val="{00000003-E822-4952-B62F-9E47EECDDBB5}"/>
            </c:ext>
          </c:extLst>
        </c:ser>
        <c:dLbls>
          <c:showLegendKey val="0"/>
          <c:showVal val="1"/>
          <c:showCatName val="0"/>
          <c:showSerName val="0"/>
          <c:showPercent val="0"/>
          <c:showBubbleSize val="0"/>
        </c:dLbls>
        <c:marker val="1"/>
        <c:smooth val="0"/>
        <c:axId val="313350448"/>
        <c:axId val="313351008"/>
      </c:lineChart>
      <c:catAx>
        <c:axId val="313350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3351008"/>
        <c:crosses val="autoZero"/>
        <c:auto val="1"/>
        <c:lblAlgn val="ctr"/>
        <c:lblOffset val="100"/>
        <c:noMultiLvlLbl val="0"/>
      </c:catAx>
      <c:valAx>
        <c:axId val="31335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335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A9BC2-98CE-4C7D-A6CD-F70A7F99097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65D79453-DA3B-4840-9018-CEA5FECA2C86}">
      <dgm:prSet phldrT="[Texto]" custT="1"/>
      <dgm:spPr/>
      <dgm:t>
        <a:bodyPr/>
        <a:lstStyle/>
        <a:p>
          <a:r>
            <a:rPr lang="es-ES" sz="2000" dirty="0"/>
            <a:t>Plan Estratégico de  Desarrollo</a:t>
          </a:r>
        </a:p>
      </dgm:t>
    </dgm:pt>
    <dgm:pt modelId="{D6939ED5-9B86-45A7-B08B-DC4AA78E9235}" type="parTrans" cxnId="{34FB7340-66AC-4BE7-9616-A6AB66FE825B}">
      <dgm:prSet/>
      <dgm:spPr/>
      <dgm:t>
        <a:bodyPr/>
        <a:lstStyle/>
        <a:p>
          <a:endParaRPr lang="es-ES"/>
        </a:p>
      </dgm:t>
    </dgm:pt>
    <dgm:pt modelId="{EA28ABBD-2DCE-4307-8565-0B0AFC02BE16}" type="sibTrans" cxnId="{34FB7340-66AC-4BE7-9616-A6AB66FE825B}">
      <dgm:prSet/>
      <dgm:spPr/>
      <dgm:t>
        <a:bodyPr/>
        <a:lstStyle/>
        <a:p>
          <a:endParaRPr lang="es-ES"/>
        </a:p>
      </dgm:t>
    </dgm:pt>
    <dgm:pt modelId="{E31C5EC3-92D4-4B2A-9E77-91E92A824C14}">
      <dgm:prSet phldrT="[Texto]" custT="1"/>
      <dgm:spPr/>
      <dgm:t>
        <a:bodyPr/>
        <a:lstStyle/>
        <a:p>
          <a:r>
            <a:rPr lang="es-ES" sz="1400" dirty="0"/>
            <a:t>Programa:  Promoción de la Ciudadanía Ecológica  </a:t>
          </a:r>
        </a:p>
      </dgm:t>
    </dgm:pt>
    <dgm:pt modelId="{1A3DC4E9-D045-4A8B-8466-987DA29E7C30}" type="parTrans" cxnId="{90FCDAAE-494F-4568-A3E2-D57B84112D8D}">
      <dgm:prSet/>
      <dgm:spPr/>
      <dgm:t>
        <a:bodyPr/>
        <a:lstStyle/>
        <a:p>
          <a:endParaRPr lang="es-ES"/>
        </a:p>
      </dgm:t>
    </dgm:pt>
    <dgm:pt modelId="{77075FB2-770F-4A39-A56F-0007CB69CD12}" type="sibTrans" cxnId="{90FCDAAE-494F-4568-A3E2-D57B84112D8D}">
      <dgm:prSet/>
      <dgm:spPr/>
      <dgm:t>
        <a:bodyPr/>
        <a:lstStyle/>
        <a:p>
          <a:endParaRPr lang="es-ES"/>
        </a:p>
      </dgm:t>
    </dgm:pt>
    <dgm:pt modelId="{13AE8109-23D1-44EA-B2B0-F1716C98F693}">
      <dgm:prSet phldrT="[Texto]"/>
      <dgm:spPr/>
      <dgm:t>
        <a:bodyPr/>
        <a:lstStyle/>
        <a:p>
          <a:r>
            <a:rPr lang="es-ES" dirty="0"/>
            <a:t>Objetivo: </a:t>
          </a:r>
        </a:p>
      </dgm:t>
    </dgm:pt>
    <dgm:pt modelId="{2B6623A8-EB90-4AB4-8DE8-073D9381144C}" type="parTrans" cxnId="{3B4B6332-79CF-4853-ADBE-494A305D3254}">
      <dgm:prSet/>
      <dgm:spPr/>
      <dgm:t>
        <a:bodyPr/>
        <a:lstStyle/>
        <a:p>
          <a:endParaRPr lang="es-ES"/>
        </a:p>
      </dgm:t>
    </dgm:pt>
    <dgm:pt modelId="{648E37E0-130B-44DF-8A86-60703F5EB8AE}" type="sibTrans" cxnId="{3B4B6332-79CF-4853-ADBE-494A305D3254}">
      <dgm:prSet/>
      <dgm:spPr/>
      <dgm:t>
        <a:bodyPr/>
        <a:lstStyle/>
        <a:p>
          <a:endParaRPr lang="es-ES"/>
        </a:p>
      </dgm:t>
    </dgm:pt>
    <dgm:pt modelId="{07492B08-1F74-4F69-B3F3-0F776110712E}">
      <dgm:prSet phldrT="[Texto]" custT="1"/>
      <dgm:spPr/>
      <dgm:t>
        <a:bodyPr/>
        <a:lstStyle/>
        <a:p>
          <a:r>
            <a:rPr lang="es-CO" sz="1400" dirty="0"/>
            <a:t>Integrar la gestión ambiental a los procesos a partir de la responsabilidad del “cuidado de la casa común”, por medio del establecimiento de nuevas estrategias con las cuales la comunidad universitaria tome conciencia de la responsabilidad que tenemos con la creación en su entorno ambiental, social, político y económico, iluminados y guiados por la encíclica “</a:t>
          </a:r>
          <a:r>
            <a:rPr lang="es-CO" sz="1400" dirty="0" err="1"/>
            <a:t>Laudato</a:t>
          </a:r>
          <a:r>
            <a:rPr lang="es-CO" sz="1400" dirty="0"/>
            <a:t> si”.</a:t>
          </a:r>
          <a:endParaRPr lang="es-ES" sz="1400" dirty="0"/>
        </a:p>
      </dgm:t>
    </dgm:pt>
    <dgm:pt modelId="{79252932-CB63-44C9-9982-5D1EC46BEF10}" type="parTrans" cxnId="{0972B682-D0F1-473E-B12D-FFF0D006858D}">
      <dgm:prSet/>
      <dgm:spPr/>
      <dgm:t>
        <a:bodyPr/>
        <a:lstStyle/>
        <a:p>
          <a:endParaRPr lang="es-ES"/>
        </a:p>
      </dgm:t>
    </dgm:pt>
    <dgm:pt modelId="{43B6781C-1E3C-492F-8B4D-06AB8F664A24}" type="sibTrans" cxnId="{0972B682-D0F1-473E-B12D-FFF0D006858D}">
      <dgm:prSet/>
      <dgm:spPr/>
      <dgm:t>
        <a:bodyPr/>
        <a:lstStyle/>
        <a:p>
          <a:endParaRPr lang="es-ES"/>
        </a:p>
      </dgm:t>
    </dgm:pt>
    <dgm:pt modelId="{76ED4174-2C2A-4CFE-8128-A9624837BD3C}">
      <dgm:prSet phldrT="[Texto]"/>
      <dgm:spPr/>
      <dgm:t>
        <a:bodyPr/>
        <a:lstStyle/>
        <a:p>
          <a:r>
            <a:rPr lang="es-CO" dirty="0"/>
            <a:t>Fortalecimiento de la cultura ecológica:</a:t>
          </a:r>
          <a:endParaRPr lang="es-ES" dirty="0"/>
        </a:p>
      </dgm:t>
    </dgm:pt>
    <dgm:pt modelId="{5E5FD101-9C8D-48C4-8D01-B22126128C7B}" type="parTrans" cxnId="{48BBB3A8-5E00-4059-8B52-B1EB3F15EA84}">
      <dgm:prSet/>
      <dgm:spPr/>
      <dgm:t>
        <a:bodyPr/>
        <a:lstStyle/>
        <a:p>
          <a:endParaRPr lang="es-ES"/>
        </a:p>
      </dgm:t>
    </dgm:pt>
    <dgm:pt modelId="{57B5A275-4776-4B08-BFF6-74C347F18BA2}" type="sibTrans" cxnId="{48BBB3A8-5E00-4059-8B52-B1EB3F15EA84}">
      <dgm:prSet/>
      <dgm:spPr/>
      <dgm:t>
        <a:bodyPr/>
        <a:lstStyle/>
        <a:p>
          <a:endParaRPr lang="es-ES"/>
        </a:p>
      </dgm:t>
    </dgm:pt>
    <dgm:pt modelId="{FD3B1913-CFDB-4BCB-B824-9A0C6505668F}">
      <dgm:prSet phldrT="[Texto]" custT="1"/>
      <dgm:spPr/>
      <dgm:t>
        <a:bodyPr/>
        <a:lstStyle/>
        <a:p>
          <a:r>
            <a:rPr lang="es-CO" sz="1400" dirty="0"/>
            <a:t>*Diseñar e implementar estrategias pedagógicas orientadas a la consolidación de la cultura ecológica.</a:t>
          </a:r>
        </a:p>
        <a:p>
          <a:r>
            <a:rPr lang="es-CO" sz="1400" dirty="0"/>
            <a:t>*Promover la cultura ecológica a través de la formación humanística impartida en la institución.</a:t>
          </a:r>
        </a:p>
        <a:p>
          <a:r>
            <a:rPr lang="es-CO" sz="1400" dirty="0"/>
            <a:t>*Diseñar programas de servicio a la comunidad de monitoreo e intervención sobre el cuidado del medio ambiente a través de la articulación con las unidades que en la Universidad tienen esta responsabilidad.</a:t>
          </a:r>
          <a:endParaRPr lang="es-ES" sz="1400" dirty="0"/>
        </a:p>
      </dgm:t>
    </dgm:pt>
    <dgm:pt modelId="{D70A0AF2-E8EC-44F8-AFF3-0B6091848A4B}" type="parTrans" cxnId="{E7EFA16D-335E-4455-A062-903BADFFDEA7}">
      <dgm:prSet/>
      <dgm:spPr/>
      <dgm:t>
        <a:bodyPr/>
        <a:lstStyle/>
        <a:p>
          <a:endParaRPr lang="es-ES"/>
        </a:p>
      </dgm:t>
    </dgm:pt>
    <dgm:pt modelId="{028BA369-B912-434A-9662-3D6ECD7F0FF4}" type="sibTrans" cxnId="{E7EFA16D-335E-4455-A062-903BADFFDEA7}">
      <dgm:prSet/>
      <dgm:spPr/>
      <dgm:t>
        <a:bodyPr/>
        <a:lstStyle/>
        <a:p>
          <a:endParaRPr lang="es-ES"/>
        </a:p>
      </dgm:t>
    </dgm:pt>
    <dgm:pt modelId="{4CC0456F-C82C-416D-BFA7-4C6B0DF956B3}" type="pres">
      <dgm:prSet presAssocID="{BB1A9BC2-98CE-4C7D-A6CD-F70A7F990971}" presName="Name0" presStyleCnt="0">
        <dgm:presLayoutVars>
          <dgm:dir/>
          <dgm:animLvl val="lvl"/>
          <dgm:resizeHandles val="exact"/>
        </dgm:presLayoutVars>
      </dgm:prSet>
      <dgm:spPr/>
    </dgm:pt>
    <dgm:pt modelId="{D702ECB4-80F7-4D8B-AF9E-355A81BE9FD0}" type="pres">
      <dgm:prSet presAssocID="{76ED4174-2C2A-4CFE-8128-A9624837BD3C}" presName="boxAndChildren" presStyleCnt="0"/>
      <dgm:spPr/>
    </dgm:pt>
    <dgm:pt modelId="{A510B0EC-654A-4790-965F-0372D38691DB}" type="pres">
      <dgm:prSet presAssocID="{76ED4174-2C2A-4CFE-8128-A9624837BD3C}" presName="parentTextBox" presStyleLbl="node1" presStyleIdx="0" presStyleCnt="3"/>
      <dgm:spPr/>
    </dgm:pt>
    <dgm:pt modelId="{0FE935E1-B7D2-4964-A6A3-2F5AC1DD6B2C}" type="pres">
      <dgm:prSet presAssocID="{76ED4174-2C2A-4CFE-8128-A9624837BD3C}" presName="entireBox" presStyleLbl="node1" presStyleIdx="0" presStyleCnt="3" custScaleY="106884"/>
      <dgm:spPr/>
    </dgm:pt>
    <dgm:pt modelId="{D0F90BAE-F88B-4293-8658-99DBFE1A27AF}" type="pres">
      <dgm:prSet presAssocID="{76ED4174-2C2A-4CFE-8128-A9624837BD3C}" presName="descendantBox" presStyleCnt="0"/>
      <dgm:spPr/>
    </dgm:pt>
    <dgm:pt modelId="{9057DDF3-3ABF-4DDD-AA9B-20C10001B611}" type="pres">
      <dgm:prSet presAssocID="{FD3B1913-CFDB-4BCB-B824-9A0C6505668F}" presName="childTextBox" presStyleLbl="fgAccFollowNode1" presStyleIdx="0" presStyleCnt="3" custScaleX="97720" custScaleY="118513" custLinFactNeighborX="-158" custLinFactNeighborY="-19051">
        <dgm:presLayoutVars>
          <dgm:bulletEnabled val="1"/>
        </dgm:presLayoutVars>
      </dgm:prSet>
      <dgm:spPr/>
    </dgm:pt>
    <dgm:pt modelId="{60BC1AF4-D15E-47FB-A229-96550D73057F}" type="pres">
      <dgm:prSet presAssocID="{648E37E0-130B-44DF-8A86-60703F5EB8AE}" presName="sp" presStyleCnt="0"/>
      <dgm:spPr/>
    </dgm:pt>
    <dgm:pt modelId="{3C0C4D47-5EFB-4DEE-9017-EDC9EC945414}" type="pres">
      <dgm:prSet presAssocID="{13AE8109-23D1-44EA-B2B0-F1716C98F693}" presName="arrowAndChildren" presStyleCnt="0"/>
      <dgm:spPr/>
    </dgm:pt>
    <dgm:pt modelId="{CFB39663-3BF7-4B99-9144-64E7EE874961}" type="pres">
      <dgm:prSet presAssocID="{13AE8109-23D1-44EA-B2B0-F1716C98F693}" presName="parentTextArrow" presStyleLbl="node1" presStyleIdx="0" presStyleCnt="3"/>
      <dgm:spPr/>
    </dgm:pt>
    <dgm:pt modelId="{D0412A65-E111-479A-B38E-E406A4500FBE}" type="pres">
      <dgm:prSet presAssocID="{13AE8109-23D1-44EA-B2B0-F1716C98F693}" presName="arrow" presStyleLbl="node1" presStyleIdx="1" presStyleCnt="3" custScaleY="52564"/>
      <dgm:spPr/>
    </dgm:pt>
    <dgm:pt modelId="{FC89B25F-7E47-44B7-B1D8-C2D053DE4AD7}" type="pres">
      <dgm:prSet presAssocID="{13AE8109-23D1-44EA-B2B0-F1716C98F693}" presName="descendantArrow" presStyleCnt="0"/>
      <dgm:spPr/>
    </dgm:pt>
    <dgm:pt modelId="{58DFBC27-7B79-4979-A8E1-08B74CFEC07C}" type="pres">
      <dgm:prSet presAssocID="{07492B08-1F74-4F69-B3F3-0F776110712E}" presName="childTextArrow" presStyleLbl="fgAccFollowNode1" presStyleIdx="1" presStyleCnt="3" custScaleY="73304" custLinFactNeighborX="239" custLinFactNeighborY="-2048">
        <dgm:presLayoutVars>
          <dgm:bulletEnabled val="1"/>
        </dgm:presLayoutVars>
      </dgm:prSet>
      <dgm:spPr/>
    </dgm:pt>
    <dgm:pt modelId="{5D103D76-1DF9-4215-BD36-2383BD5BAC85}" type="pres">
      <dgm:prSet presAssocID="{EA28ABBD-2DCE-4307-8565-0B0AFC02BE16}" presName="sp" presStyleCnt="0"/>
      <dgm:spPr/>
    </dgm:pt>
    <dgm:pt modelId="{5F1F6885-0C70-482A-9A83-DC0267824554}" type="pres">
      <dgm:prSet presAssocID="{65D79453-DA3B-4840-9018-CEA5FECA2C86}" presName="arrowAndChildren" presStyleCnt="0"/>
      <dgm:spPr/>
    </dgm:pt>
    <dgm:pt modelId="{9DFFEB38-F927-4B57-936D-136B70314A5D}" type="pres">
      <dgm:prSet presAssocID="{65D79453-DA3B-4840-9018-CEA5FECA2C86}" presName="parentTextArrow" presStyleLbl="node1" presStyleIdx="1" presStyleCnt="3"/>
      <dgm:spPr/>
    </dgm:pt>
    <dgm:pt modelId="{696BB5BF-ED33-4E51-8F46-34A13936DD3E}" type="pres">
      <dgm:prSet presAssocID="{65D79453-DA3B-4840-9018-CEA5FECA2C86}" presName="arrow" presStyleLbl="node1" presStyleIdx="2" presStyleCnt="3" custScaleY="34896"/>
      <dgm:spPr/>
    </dgm:pt>
    <dgm:pt modelId="{65E0D33B-707A-4D3C-A5C0-691FB784D3BD}" type="pres">
      <dgm:prSet presAssocID="{65D79453-DA3B-4840-9018-CEA5FECA2C86}" presName="descendantArrow" presStyleCnt="0"/>
      <dgm:spPr/>
    </dgm:pt>
    <dgm:pt modelId="{72C029C3-27C9-46EC-A18F-22AAA6F1B27D}" type="pres">
      <dgm:prSet presAssocID="{E31C5EC3-92D4-4B2A-9E77-91E92A824C14}" presName="childTextArrow" presStyleLbl="fgAccFollowNode1" presStyleIdx="2" presStyleCnt="3" custScaleY="43339" custLinFactNeighborY="-2302">
        <dgm:presLayoutVars>
          <dgm:bulletEnabled val="1"/>
        </dgm:presLayoutVars>
      </dgm:prSet>
      <dgm:spPr/>
    </dgm:pt>
  </dgm:ptLst>
  <dgm:cxnLst>
    <dgm:cxn modelId="{F50D5A04-1AA5-4C78-9565-D5180E7442B9}" type="presOf" srcId="{FD3B1913-CFDB-4BCB-B824-9A0C6505668F}" destId="{9057DDF3-3ABF-4DDD-AA9B-20C10001B611}" srcOrd="0" destOrd="0" presId="urn:microsoft.com/office/officeart/2005/8/layout/process4"/>
    <dgm:cxn modelId="{46AD7E29-7F9B-4E91-B5E1-2A6B41D2C2A1}" type="presOf" srcId="{65D79453-DA3B-4840-9018-CEA5FECA2C86}" destId="{696BB5BF-ED33-4E51-8F46-34A13936DD3E}" srcOrd="1" destOrd="0" presId="urn:microsoft.com/office/officeart/2005/8/layout/process4"/>
    <dgm:cxn modelId="{6FB36C2C-557F-447D-99AF-5DB1AAF256D3}" type="presOf" srcId="{07492B08-1F74-4F69-B3F3-0F776110712E}" destId="{58DFBC27-7B79-4979-A8E1-08B74CFEC07C}" srcOrd="0" destOrd="0" presId="urn:microsoft.com/office/officeart/2005/8/layout/process4"/>
    <dgm:cxn modelId="{3B4B6332-79CF-4853-ADBE-494A305D3254}" srcId="{BB1A9BC2-98CE-4C7D-A6CD-F70A7F990971}" destId="{13AE8109-23D1-44EA-B2B0-F1716C98F693}" srcOrd="1" destOrd="0" parTransId="{2B6623A8-EB90-4AB4-8DE8-073D9381144C}" sibTransId="{648E37E0-130B-44DF-8A86-60703F5EB8AE}"/>
    <dgm:cxn modelId="{34FB7340-66AC-4BE7-9616-A6AB66FE825B}" srcId="{BB1A9BC2-98CE-4C7D-A6CD-F70A7F990971}" destId="{65D79453-DA3B-4840-9018-CEA5FECA2C86}" srcOrd="0" destOrd="0" parTransId="{D6939ED5-9B86-45A7-B08B-DC4AA78E9235}" sibTransId="{EA28ABBD-2DCE-4307-8565-0B0AFC02BE16}"/>
    <dgm:cxn modelId="{E7EFA16D-335E-4455-A062-903BADFFDEA7}" srcId="{76ED4174-2C2A-4CFE-8128-A9624837BD3C}" destId="{FD3B1913-CFDB-4BCB-B824-9A0C6505668F}" srcOrd="0" destOrd="0" parTransId="{D70A0AF2-E8EC-44F8-AFF3-0B6091848A4B}" sibTransId="{028BA369-B912-434A-9662-3D6ECD7F0FF4}"/>
    <dgm:cxn modelId="{1BF73C74-967B-4E43-9002-5508EF136852}" type="presOf" srcId="{13AE8109-23D1-44EA-B2B0-F1716C98F693}" destId="{CFB39663-3BF7-4B99-9144-64E7EE874961}" srcOrd="0" destOrd="0" presId="urn:microsoft.com/office/officeart/2005/8/layout/process4"/>
    <dgm:cxn modelId="{7F4D3F55-1BE2-4A4D-A149-D04B040F87AB}" type="presOf" srcId="{13AE8109-23D1-44EA-B2B0-F1716C98F693}" destId="{D0412A65-E111-479A-B38E-E406A4500FBE}" srcOrd="1" destOrd="0" presId="urn:microsoft.com/office/officeart/2005/8/layout/process4"/>
    <dgm:cxn modelId="{0972B682-D0F1-473E-B12D-FFF0D006858D}" srcId="{13AE8109-23D1-44EA-B2B0-F1716C98F693}" destId="{07492B08-1F74-4F69-B3F3-0F776110712E}" srcOrd="0" destOrd="0" parTransId="{79252932-CB63-44C9-9982-5D1EC46BEF10}" sibTransId="{43B6781C-1E3C-492F-8B4D-06AB8F664A24}"/>
    <dgm:cxn modelId="{2BB4FE9B-7DE8-4B93-85C9-62F21B5B7811}" type="presOf" srcId="{76ED4174-2C2A-4CFE-8128-A9624837BD3C}" destId="{0FE935E1-B7D2-4964-A6A3-2F5AC1DD6B2C}" srcOrd="1" destOrd="0" presId="urn:microsoft.com/office/officeart/2005/8/layout/process4"/>
    <dgm:cxn modelId="{B8B266A3-A0A2-4286-A452-74C4C90F9CCD}" type="presOf" srcId="{76ED4174-2C2A-4CFE-8128-A9624837BD3C}" destId="{A510B0EC-654A-4790-965F-0372D38691DB}" srcOrd="0" destOrd="0" presId="urn:microsoft.com/office/officeart/2005/8/layout/process4"/>
    <dgm:cxn modelId="{CF5446A8-0BBB-496A-BED2-CBBCA272AC86}" type="presOf" srcId="{BB1A9BC2-98CE-4C7D-A6CD-F70A7F990971}" destId="{4CC0456F-C82C-416D-BFA7-4C6B0DF956B3}" srcOrd="0" destOrd="0" presId="urn:microsoft.com/office/officeart/2005/8/layout/process4"/>
    <dgm:cxn modelId="{48BBB3A8-5E00-4059-8B52-B1EB3F15EA84}" srcId="{BB1A9BC2-98CE-4C7D-A6CD-F70A7F990971}" destId="{76ED4174-2C2A-4CFE-8128-A9624837BD3C}" srcOrd="2" destOrd="0" parTransId="{5E5FD101-9C8D-48C4-8D01-B22126128C7B}" sibTransId="{57B5A275-4776-4B08-BFF6-74C347F18BA2}"/>
    <dgm:cxn modelId="{90FCDAAE-494F-4568-A3E2-D57B84112D8D}" srcId="{65D79453-DA3B-4840-9018-CEA5FECA2C86}" destId="{E31C5EC3-92D4-4B2A-9E77-91E92A824C14}" srcOrd="0" destOrd="0" parTransId="{1A3DC4E9-D045-4A8B-8466-987DA29E7C30}" sibTransId="{77075FB2-770F-4A39-A56F-0007CB69CD12}"/>
    <dgm:cxn modelId="{ECB98DB9-56A8-4052-B363-E2D4FE2D5DCD}" type="presOf" srcId="{E31C5EC3-92D4-4B2A-9E77-91E92A824C14}" destId="{72C029C3-27C9-46EC-A18F-22AAA6F1B27D}" srcOrd="0" destOrd="0" presId="urn:microsoft.com/office/officeart/2005/8/layout/process4"/>
    <dgm:cxn modelId="{56DC53FB-ECD2-4959-B5AA-907B71C8BA9E}" type="presOf" srcId="{65D79453-DA3B-4840-9018-CEA5FECA2C86}" destId="{9DFFEB38-F927-4B57-936D-136B70314A5D}" srcOrd="0" destOrd="0" presId="urn:microsoft.com/office/officeart/2005/8/layout/process4"/>
    <dgm:cxn modelId="{ACA66BC9-0308-4CF5-801A-EBE038D51096}" type="presParOf" srcId="{4CC0456F-C82C-416D-BFA7-4C6B0DF956B3}" destId="{D702ECB4-80F7-4D8B-AF9E-355A81BE9FD0}" srcOrd="0" destOrd="0" presId="urn:microsoft.com/office/officeart/2005/8/layout/process4"/>
    <dgm:cxn modelId="{CCC19BF4-C922-48D8-990A-05E09E4C2D1D}" type="presParOf" srcId="{D702ECB4-80F7-4D8B-AF9E-355A81BE9FD0}" destId="{A510B0EC-654A-4790-965F-0372D38691DB}" srcOrd="0" destOrd="0" presId="urn:microsoft.com/office/officeart/2005/8/layout/process4"/>
    <dgm:cxn modelId="{8D11457D-6EDC-48FB-9523-DB91D1690D00}" type="presParOf" srcId="{D702ECB4-80F7-4D8B-AF9E-355A81BE9FD0}" destId="{0FE935E1-B7D2-4964-A6A3-2F5AC1DD6B2C}" srcOrd="1" destOrd="0" presId="urn:microsoft.com/office/officeart/2005/8/layout/process4"/>
    <dgm:cxn modelId="{C887859E-1223-47EC-8837-7B085900D1C5}" type="presParOf" srcId="{D702ECB4-80F7-4D8B-AF9E-355A81BE9FD0}" destId="{D0F90BAE-F88B-4293-8658-99DBFE1A27AF}" srcOrd="2" destOrd="0" presId="urn:microsoft.com/office/officeart/2005/8/layout/process4"/>
    <dgm:cxn modelId="{E71EA382-4DC6-44AE-AE7F-55057AF4DAA5}" type="presParOf" srcId="{D0F90BAE-F88B-4293-8658-99DBFE1A27AF}" destId="{9057DDF3-3ABF-4DDD-AA9B-20C10001B611}" srcOrd="0" destOrd="0" presId="urn:microsoft.com/office/officeart/2005/8/layout/process4"/>
    <dgm:cxn modelId="{401FFC6C-BC04-4B0E-92D9-EB56BA5D3AA3}" type="presParOf" srcId="{4CC0456F-C82C-416D-BFA7-4C6B0DF956B3}" destId="{60BC1AF4-D15E-47FB-A229-96550D73057F}" srcOrd="1" destOrd="0" presId="urn:microsoft.com/office/officeart/2005/8/layout/process4"/>
    <dgm:cxn modelId="{A8DFEC7D-ABC4-447C-9048-3A0BFEA7FC1D}" type="presParOf" srcId="{4CC0456F-C82C-416D-BFA7-4C6B0DF956B3}" destId="{3C0C4D47-5EFB-4DEE-9017-EDC9EC945414}" srcOrd="2" destOrd="0" presId="urn:microsoft.com/office/officeart/2005/8/layout/process4"/>
    <dgm:cxn modelId="{CD351E97-96CD-4178-B488-6DD79DECF1EE}" type="presParOf" srcId="{3C0C4D47-5EFB-4DEE-9017-EDC9EC945414}" destId="{CFB39663-3BF7-4B99-9144-64E7EE874961}" srcOrd="0" destOrd="0" presId="urn:microsoft.com/office/officeart/2005/8/layout/process4"/>
    <dgm:cxn modelId="{CADA639C-ABC9-4E02-BC28-5D29BDE43034}" type="presParOf" srcId="{3C0C4D47-5EFB-4DEE-9017-EDC9EC945414}" destId="{D0412A65-E111-479A-B38E-E406A4500FBE}" srcOrd="1" destOrd="0" presId="urn:microsoft.com/office/officeart/2005/8/layout/process4"/>
    <dgm:cxn modelId="{51358E22-0A42-4951-B794-DDD0CCA134B7}" type="presParOf" srcId="{3C0C4D47-5EFB-4DEE-9017-EDC9EC945414}" destId="{FC89B25F-7E47-44B7-B1D8-C2D053DE4AD7}" srcOrd="2" destOrd="0" presId="urn:microsoft.com/office/officeart/2005/8/layout/process4"/>
    <dgm:cxn modelId="{E29CFE6B-A217-4DAC-9E30-36477954209F}" type="presParOf" srcId="{FC89B25F-7E47-44B7-B1D8-C2D053DE4AD7}" destId="{58DFBC27-7B79-4979-A8E1-08B74CFEC07C}" srcOrd="0" destOrd="0" presId="urn:microsoft.com/office/officeart/2005/8/layout/process4"/>
    <dgm:cxn modelId="{7EC0F95E-4C1B-4853-BC04-549A4CEEA3A3}" type="presParOf" srcId="{4CC0456F-C82C-416D-BFA7-4C6B0DF956B3}" destId="{5D103D76-1DF9-4215-BD36-2383BD5BAC85}" srcOrd="3" destOrd="0" presId="urn:microsoft.com/office/officeart/2005/8/layout/process4"/>
    <dgm:cxn modelId="{EA93F71C-F261-47AD-A7C4-780F67E3ABFC}" type="presParOf" srcId="{4CC0456F-C82C-416D-BFA7-4C6B0DF956B3}" destId="{5F1F6885-0C70-482A-9A83-DC0267824554}" srcOrd="4" destOrd="0" presId="urn:microsoft.com/office/officeart/2005/8/layout/process4"/>
    <dgm:cxn modelId="{9B32A252-8AC0-43BE-B426-E31D90F2CBDE}" type="presParOf" srcId="{5F1F6885-0C70-482A-9A83-DC0267824554}" destId="{9DFFEB38-F927-4B57-936D-136B70314A5D}" srcOrd="0" destOrd="0" presId="urn:microsoft.com/office/officeart/2005/8/layout/process4"/>
    <dgm:cxn modelId="{78590189-02F7-4FA2-A1B5-33F447A4354B}" type="presParOf" srcId="{5F1F6885-0C70-482A-9A83-DC0267824554}" destId="{696BB5BF-ED33-4E51-8F46-34A13936DD3E}" srcOrd="1" destOrd="0" presId="urn:microsoft.com/office/officeart/2005/8/layout/process4"/>
    <dgm:cxn modelId="{C21924F1-4DA3-4DCF-A9DE-CDA549F2ADAD}" type="presParOf" srcId="{5F1F6885-0C70-482A-9A83-DC0267824554}" destId="{65E0D33B-707A-4D3C-A5C0-691FB784D3BD}" srcOrd="2" destOrd="0" presId="urn:microsoft.com/office/officeart/2005/8/layout/process4"/>
    <dgm:cxn modelId="{68BFF6C5-0E39-4EF8-8E69-CD88473093B3}" type="presParOf" srcId="{65E0D33B-707A-4D3C-A5C0-691FB784D3BD}" destId="{72C029C3-27C9-46EC-A18F-22AAA6F1B2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D491C-994B-4FD1-83F4-030942E79F0D}"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s-ES"/>
        </a:p>
      </dgm:t>
    </dgm:pt>
    <dgm:pt modelId="{28FB6CEC-C88C-4677-9FD6-4A23D51FDB6D}">
      <dgm:prSet phldrT="[Texto]" custT="1"/>
      <dgm:spPr/>
      <dgm:t>
        <a:bodyPr/>
        <a:lstStyle/>
        <a:p>
          <a:endParaRPr lang="es-ES" sz="1800" dirty="0"/>
        </a:p>
      </dgm:t>
    </dgm:pt>
    <dgm:pt modelId="{A139E967-0E33-4FCB-8E2A-3AB6C04BAE24}" type="parTrans" cxnId="{A5DF94EC-9278-43E8-B841-8F965F4DE7B6}">
      <dgm:prSet/>
      <dgm:spPr/>
      <dgm:t>
        <a:bodyPr/>
        <a:lstStyle/>
        <a:p>
          <a:endParaRPr lang="es-ES"/>
        </a:p>
      </dgm:t>
    </dgm:pt>
    <dgm:pt modelId="{FC369A05-D723-41C8-BEB2-C1A0952BB255}" type="sibTrans" cxnId="{A5DF94EC-9278-43E8-B841-8F965F4DE7B6}">
      <dgm:prSet/>
      <dgm:spPr/>
      <dgm:t>
        <a:bodyPr/>
        <a:lstStyle/>
        <a:p>
          <a:endParaRPr lang="es-ES"/>
        </a:p>
      </dgm:t>
    </dgm:pt>
    <dgm:pt modelId="{6CFC8E1A-7C57-4E58-A799-29A78330E741}">
      <dgm:prSet phldrT="[Texto]" custT="1"/>
      <dgm:spPr/>
      <dgm:t>
        <a:bodyPr/>
        <a:lstStyle/>
        <a:p>
          <a:r>
            <a:rPr lang="es-ES" sz="1800" dirty="0"/>
            <a:t>l</a:t>
          </a:r>
          <a:r>
            <a:rPr lang="es-ES" sz="500" dirty="0"/>
            <a:t>.</a:t>
          </a:r>
        </a:p>
      </dgm:t>
    </dgm:pt>
    <dgm:pt modelId="{7A11D4DE-C4C4-439A-A0DE-5882146105C5}" type="sibTrans" cxnId="{1080C10B-73B5-4CAA-AA0C-2096145AD10E}">
      <dgm:prSet/>
      <dgm:spPr/>
      <dgm:t>
        <a:bodyPr/>
        <a:lstStyle/>
        <a:p>
          <a:endParaRPr lang="es-ES"/>
        </a:p>
      </dgm:t>
    </dgm:pt>
    <dgm:pt modelId="{FC711E20-BD2B-46EA-A5D1-1117FAB8A99B}" type="parTrans" cxnId="{1080C10B-73B5-4CAA-AA0C-2096145AD10E}">
      <dgm:prSet/>
      <dgm:spPr/>
      <dgm:t>
        <a:bodyPr/>
        <a:lstStyle/>
        <a:p>
          <a:endParaRPr lang="es-ES"/>
        </a:p>
      </dgm:t>
    </dgm:pt>
    <dgm:pt modelId="{F434B4C9-9128-4544-BDB6-4C011058F918}" type="pres">
      <dgm:prSet presAssocID="{F07D491C-994B-4FD1-83F4-030942E79F0D}" presName="linearFlow" presStyleCnt="0">
        <dgm:presLayoutVars>
          <dgm:dir/>
          <dgm:animLvl val="lvl"/>
          <dgm:resizeHandles/>
        </dgm:presLayoutVars>
      </dgm:prSet>
      <dgm:spPr/>
    </dgm:pt>
    <dgm:pt modelId="{9DA6E81F-988A-4790-9A7B-04034647449B}" type="pres">
      <dgm:prSet presAssocID="{28FB6CEC-C88C-4677-9FD6-4A23D51FDB6D}" presName="compositeNode" presStyleCnt="0">
        <dgm:presLayoutVars>
          <dgm:bulletEnabled val="1"/>
        </dgm:presLayoutVars>
      </dgm:prSet>
      <dgm:spPr/>
    </dgm:pt>
    <dgm:pt modelId="{6706D5C2-8F05-4C27-8E2C-1588A629BFCF}" type="pres">
      <dgm:prSet presAssocID="{28FB6CEC-C88C-4677-9FD6-4A23D51FDB6D}" presName="image" presStyleLbl="fgImgPlace1" presStyleIdx="0" presStyleCnt="2" custScaleX="45922" custScaleY="44223" custLinFactNeighborX="3478" custLinFactNeighborY="65261"/>
      <dgm:spPr>
        <a:blipFill rotWithShape="1">
          <a:blip xmlns:r="http://schemas.openxmlformats.org/officeDocument/2006/relationships" r:embed="rId1"/>
          <a:stretch>
            <a:fillRect/>
          </a:stretch>
        </a:blipFill>
      </dgm:spPr>
    </dgm:pt>
    <dgm:pt modelId="{2345435F-0AE5-4414-81BA-D52B6A13D093}" type="pres">
      <dgm:prSet presAssocID="{28FB6CEC-C88C-4677-9FD6-4A23D51FDB6D}" presName="childNode" presStyleLbl="node1" presStyleIdx="0" presStyleCnt="2" custScaleX="60496" custScaleY="44056" custLinFactNeighborX="-35487" custLinFactNeighborY="2517">
        <dgm:presLayoutVars>
          <dgm:bulletEnabled val="1"/>
        </dgm:presLayoutVars>
      </dgm:prSet>
      <dgm:spPr>
        <a:solidFill>
          <a:schemeClr val="accent1">
            <a:lumMod val="60000"/>
            <a:lumOff val="40000"/>
          </a:schemeClr>
        </a:solidFill>
      </dgm:spPr>
    </dgm:pt>
    <dgm:pt modelId="{84169735-0535-4010-B47C-2649D641ECE2}" type="pres">
      <dgm:prSet presAssocID="{28FB6CEC-C88C-4677-9FD6-4A23D51FDB6D}" presName="parentNode" presStyleLbl="revTx" presStyleIdx="0" presStyleCnt="2" custAng="5400000" custScaleY="46293" custLinFactX="100000" custLinFactNeighborX="193178" custLinFactNeighborY="-13281">
        <dgm:presLayoutVars>
          <dgm:chMax val="0"/>
          <dgm:bulletEnabled val="1"/>
        </dgm:presLayoutVars>
      </dgm:prSet>
      <dgm:spPr/>
    </dgm:pt>
    <dgm:pt modelId="{3204ED5E-0A5B-4417-9AE8-FB74F59902AE}" type="pres">
      <dgm:prSet presAssocID="{FC369A05-D723-41C8-BEB2-C1A0952BB255}" presName="sibTrans" presStyleCnt="0"/>
      <dgm:spPr/>
    </dgm:pt>
    <dgm:pt modelId="{190B57A6-05B8-47EA-99B2-5663D3BA79B1}" type="pres">
      <dgm:prSet presAssocID="{6CFC8E1A-7C57-4E58-A799-29A78330E741}" presName="compositeNode" presStyleCnt="0">
        <dgm:presLayoutVars>
          <dgm:bulletEnabled val="1"/>
        </dgm:presLayoutVars>
      </dgm:prSet>
      <dgm:spPr/>
    </dgm:pt>
    <dgm:pt modelId="{2E659844-CEE4-4890-BDC5-9AA95EAB3F1B}" type="pres">
      <dgm:prSet presAssocID="{6CFC8E1A-7C57-4E58-A799-29A78330E741}" presName="image" presStyleLbl="fgImgPlace1" presStyleIdx="1" presStyleCnt="2" custScaleX="51075" custScaleY="49622" custLinFactX="18875" custLinFactNeighborX="100000" custLinFactNeighborY="60746"/>
      <dgm:spPr>
        <a:blipFill rotWithShape="1">
          <a:blip xmlns:r="http://schemas.openxmlformats.org/officeDocument/2006/relationships" r:embed="rId2"/>
          <a:stretch>
            <a:fillRect/>
          </a:stretch>
        </a:blipFill>
      </dgm:spPr>
    </dgm:pt>
    <dgm:pt modelId="{F0B77AB2-5964-4557-839D-153828178B82}" type="pres">
      <dgm:prSet presAssocID="{6CFC8E1A-7C57-4E58-A799-29A78330E741}" presName="childNode" presStyleLbl="node1" presStyleIdx="1" presStyleCnt="2" custScaleX="64174" custScaleY="48330" custLinFactNeighborX="-13021" custLinFactNeighborY="3005">
        <dgm:presLayoutVars>
          <dgm:bulletEnabled val="1"/>
        </dgm:presLayoutVars>
      </dgm:prSet>
      <dgm:spPr>
        <a:solidFill>
          <a:schemeClr val="accent6">
            <a:lumMod val="60000"/>
            <a:lumOff val="40000"/>
          </a:schemeClr>
        </a:solidFill>
      </dgm:spPr>
    </dgm:pt>
    <dgm:pt modelId="{1CA66DE8-1EDF-410D-84DE-8D24767F6A64}" type="pres">
      <dgm:prSet presAssocID="{6CFC8E1A-7C57-4E58-A799-29A78330E741}" presName="parentNode" presStyleLbl="revTx" presStyleIdx="1" presStyleCnt="2" custAng="5400000" custScaleY="57489" custLinFactX="24727" custLinFactNeighborX="100000" custLinFactNeighborY="12400">
        <dgm:presLayoutVars>
          <dgm:chMax val="0"/>
          <dgm:bulletEnabled val="1"/>
        </dgm:presLayoutVars>
      </dgm:prSet>
      <dgm:spPr/>
    </dgm:pt>
  </dgm:ptLst>
  <dgm:cxnLst>
    <dgm:cxn modelId="{1080C10B-73B5-4CAA-AA0C-2096145AD10E}" srcId="{F07D491C-994B-4FD1-83F4-030942E79F0D}" destId="{6CFC8E1A-7C57-4E58-A799-29A78330E741}" srcOrd="1" destOrd="0" parTransId="{FC711E20-BD2B-46EA-A5D1-1117FAB8A99B}" sibTransId="{7A11D4DE-C4C4-439A-A0DE-5882146105C5}"/>
    <dgm:cxn modelId="{AD614D5F-F633-4B55-B351-F64265A92E6D}" type="presOf" srcId="{F07D491C-994B-4FD1-83F4-030942E79F0D}" destId="{F434B4C9-9128-4544-BDB6-4C011058F918}" srcOrd="0" destOrd="0" presId="urn:microsoft.com/office/officeart/2005/8/layout/hList2"/>
    <dgm:cxn modelId="{BF8939CC-066B-4842-B0EB-BF7E2F7C2143}" type="presOf" srcId="{28FB6CEC-C88C-4677-9FD6-4A23D51FDB6D}" destId="{84169735-0535-4010-B47C-2649D641ECE2}" srcOrd="0" destOrd="0" presId="urn:microsoft.com/office/officeart/2005/8/layout/hList2"/>
    <dgm:cxn modelId="{A5DF94EC-9278-43E8-B841-8F965F4DE7B6}" srcId="{F07D491C-994B-4FD1-83F4-030942E79F0D}" destId="{28FB6CEC-C88C-4677-9FD6-4A23D51FDB6D}" srcOrd="0" destOrd="0" parTransId="{A139E967-0E33-4FCB-8E2A-3AB6C04BAE24}" sibTransId="{FC369A05-D723-41C8-BEB2-C1A0952BB255}"/>
    <dgm:cxn modelId="{782C09F4-C22D-47E2-AA19-AF37D208613F}" type="presOf" srcId="{6CFC8E1A-7C57-4E58-A799-29A78330E741}" destId="{1CA66DE8-1EDF-410D-84DE-8D24767F6A64}" srcOrd="0" destOrd="0" presId="urn:microsoft.com/office/officeart/2005/8/layout/hList2"/>
    <dgm:cxn modelId="{63B76DBC-C513-421B-88FA-2CC327AAFA54}" type="presParOf" srcId="{F434B4C9-9128-4544-BDB6-4C011058F918}" destId="{9DA6E81F-988A-4790-9A7B-04034647449B}" srcOrd="0" destOrd="0" presId="urn:microsoft.com/office/officeart/2005/8/layout/hList2"/>
    <dgm:cxn modelId="{E6CA7B79-5F39-459B-8845-B9634C14CD57}" type="presParOf" srcId="{9DA6E81F-988A-4790-9A7B-04034647449B}" destId="{6706D5C2-8F05-4C27-8E2C-1588A629BFCF}" srcOrd="0" destOrd="0" presId="urn:microsoft.com/office/officeart/2005/8/layout/hList2"/>
    <dgm:cxn modelId="{69D1BB14-0A11-4D54-AF46-7EEE10720C20}" type="presParOf" srcId="{9DA6E81F-988A-4790-9A7B-04034647449B}" destId="{2345435F-0AE5-4414-81BA-D52B6A13D093}" srcOrd="1" destOrd="0" presId="urn:microsoft.com/office/officeart/2005/8/layout/hList2"/>
    <dgm:cxn modelId="{D7E7AE62-73C4-433F-A9BA-36CD4305D35B}" type="presParOf" srcId="{9DA6E81F-988A-4790-9A7B-04034647449B}" destId="{84169735-0535-4010-B47C-2649D641ECE2}" srcOrd="2" destOrd="0" presId="urn:microsoft.com/office/officeart/2005/8/layout/hList2"/>
    <dgm:cxn modelId="{92ABE0CD-A546-4201-AE03-36865039D342}" type="presParOf" srcId="{F434B4C9-9128-4544-BDB6-4C011058F918}" destId="{3204ED5E-0A5B-4417-9AE8-FB74F59902AE}" srcOrd="1" destOrd="0" presId="urn:microsoft.com/office/officeart/2005/8/layout/hList2"/>
    <dgm:cxn modelId="{6240E93D-E9E7-43CA-AF8D-06267DAF7AD8}" type="presParOf" srcId="{F434B4C9-9128-4544-BDB6-4C011058F918}" destId="{190B57A6-05B8-47EA-99B2-5663D3BA79B1}" srcOrd="2" destOrd="0" presId="urn:microsoft.com/office/officeart/2005/8/layout/hList2"/>
    <dgm:cxn modelId="{0B97C170-288C-4D20-8B64-E99198A5D8D0}" type="presParOf" srcId="{190B57A6-05B8-47EA-99B2-5663D3BA79B1}" destId="{2E659844-CEE4-4890-BDC5-9AA95EAB3F1B}" srcOrd="0" destOrd="0" presId="urn:microsoft.com/office/officeart/2005/8/layout/hList2"/>
    <dgm:cxn modelId="{DDE328F7-68D6-44E3-8670-F82CB6523457}" type="presParOf" srcId="{190B57A6-05B8-47EA-99B2-5663D3BA79B1}" destId="{F0B77AB2-5964-4557-839D-153828178B82}" srcOrd="1" destOrd="0" presId="urn:microsoft.com/office/officeart/2005/8/layout/hList2"/>
    <dgm:cxn modelId="{E11C5801-2DED-4324-BE30-5D3A53E647F8}" type="presParOf" srcId="{190B57A6-05B8-47EA-99B2-5663D3BA79B1}" destId="{1CA66DE8-1EDF-410D-84DE-8D24767F6A64}"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935E1-B7D2-4964-A6A3-2F5AC1DD6B2C}">
      <dsp:nvSpPr>
        <dsp:cNvPr id="0" name=""/>
        <dsp:cNvSpPr/>
      </dsp:nvSpPr>
      <dsp:spPr>
        <a:xfrm>
          <a:off x="0" y="3271200"/>
          <a:ext cx="8063835" cy="2658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dirty="0"/>
            <a:t>Fortalecimiento de la cultura ecológica:</a:t>
          </a:r>
          <a:endParaRPr lang="es-ES" sz="2500" kern="1200" dirty="0"/>
        </a:p>
      </dsp:txBody>
      <dsp:txXfrm>
        <a:off x="0" y="3271200"/>
        <a:ext cx="8063835" cy="1435527"/>
      </dsp:txXfrm>
    </dsp:sp>
    <dsp:sp modelId="{9057DDF3-3ABF-4DDD-AA9B-20C10001B611}">
      <dsp:nvSpPr>
        <dsp:cNvPr id="0" name=""/>
        <dsp:cNvSpPr/>
      </dsp:nvSpPr>
      <dsp:spPr>
        <a:xfrm>
          <a:off x="79186" y="4326270"/>
          <a:ext cx="7879979" cy="13559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CO" sz="1400" kern="1200" dirty="0"/>
            <a:t>*Diseñar e implementar estrategias pedagógicas orientadas a la consolidación de la cultura ecológica.</a:t>
          </a:r>
        </a:p>
        <a:p>
          <a:pPr marL="0" lvl="0" indent="0" algn="ctr" defTabSz="622300">
            <a:lnSpc>
              <a:spcPct val="90000"/>
            </a:lnSpc>
            <a:spcBef>
              <a:spcPct val="0"/>
            </a:spcBef>
            <a:spcAft>
              <a:spcPct val="35000"/>
            </a:spcAft>
            <a:buNone/>
          </a:pPr>
          <a:r>
            <a:rPr lang="es-CO" sz="1400" kern="1200" dirty="0"/>
            <a:t>*Promover la cultura ecológica a través de la formación humanística impartida en la institución.</a:t>
          </a:r>
        </a:p>
        <a:p>
          <a:pPr marL="0" lvl="0" indent="0" algn="ctr" defTabSz="622300">
            <a:lnSpc>
              <a:spcPct val="90000"/>
            </a:lnSpc>
            <a:spcBef>
              <a:spcPct val="0"/>
            </a:spcBef>
            <a:spcAft>
              <a:spcPct val="35000"/>
            </a:spcAft>
            <a:buNone/>
          </a:pPr>
          <a:r>
            <a:rPr lang="es-CO" sz="1400" kern="1200" dirty="0"/>
            <a:t>*Diseñar programas de servicio a la comunidad de monitoreo e intervención sobre el cuidado del medio ambiente a través de la articulación con las unidades que en la Universidad tienen esta responsabilidad.</a:t>
          </a:r>
          <a:endParaRPr lang="es-ES" sz="1400" kern="1200" dirty="0"/>
        </a:p>
      </dsp:txBody>
      <dsp:txXfrm>
        <a:off x="79186" y="4326270"/>
        <a:ext cx="7879979" cy="1355903"/>
      </dsp:txXfrm>
    </dsp:sp>
    <dsp:sp modelId="{D0412A65-E111-479A-B38E-E406A4500FBE}">
      <dsp:nvSpPr>
        <dsp:cNvPr id="0" name=""/>
        <dsp:cNvSpPr/>
      </dsp:nvSpPr>
      <dsp:spPr>
        <a:xfrm rot="10800000">
          <a:off x="0" y="1297796"/>
          <a:ext cx="8063835" cy="201071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t>Objetivo: </a:t>
          </a:r>
        </a:p>
      </dsp:txBody>
      <dsp:txXfrm rot="-10800000">
        <a:off x="0" y="1297796"/>
        <a:ext cx="8063835" cy="705759"/>
      </dsp:txXfrm>
    </dsp:sp>
    <dsp:sp modelId="{58DFBC27-7B79-4979-A8E1-08B74CFEC07C}">
      <dsp:nvSpPr>
        <dsp:cNvPr id="0" name=""/>
        <dsp:cNvSpPr/>
      </dsp:nvSpPr>
      <dsp:spPr>
        <a:xfrm>
          <a:off x="0" y="1862431"/>
          <a:ext cx="8063835" cy="8384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CO" sz="1400" kern="1200" dirty="0"/>
            <a:t>Integrar la gestión ambiental a los procesos a partir de la responsabilidad del “cuidado de la casa común”, por medio del establecimiento de nuevas estrategias con las cuales la comunidad universitaria tome conciencia de la responsabilidad que tenemos con la creación en su entorno ambiental, social, político y económico, iluminados y guiados por la encíclica “</a:t>
          </a:r>
          <a:r>
            <a:rPr lang="es-CO" sz="1400" kern="1200" dirty="0" err="1"/>
            <a:t>Laudato</a:t>
          </a:r>
          <a:r>
            <a:rPr lang="es-CO" sz="1400" kern="1200" dirty="0"/>
            <a:t> si”.</a:t>
          </a:r>
          <a:endParaRPr lang="es-ES" sz="1400" kern="1200" dirty="0"/>
        </a:p>
      </dsp:txBody>
      <dsp:txXfrm>
        <a:off x="0" y="1862431"/>
        <a:ext cx="8063835" cy="838417"/>
      </dsp:txXfrm>
    </dsp:sp>
    <dsp:sp modelId="{696BB5BF-ED33-4E51-8F46-34A13936DD3E}">
      <dsp:nvSpPr>
        <dsp:cNvPr id="0" name=""/>
        <dsp:cNvSpPr/>
      </dsp:nvSpPr>
      <dsp:spPr>
        <a:xfrm rot="10800000">
          <a:off x="0" y="239"/>
          <a:ext cx="8063835" cy="133486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Plan Estratégico de  Desarrollo</a:t>
          </a:r>
        </a:p>
      </dsp:txBody>
      <dsp:txXfrm rot="-10800000">
        <a:off x="0" y="239"/>
        <a:ext cx="8063835" cy="468537"/>
      </dsp:txXfrm>
    </dsp:sp>
    <dsp:sp modelId="{72C029C3-27C9-46EC-A18F-22AAA6F1B27D}">
      <dsp:nvSpPr>
        <dsp:cNvPr id="0" name=""/>
        <dsp:cNvSpPr/>
      </dsp:nvSpPr>
      <dsp:spPr>
        <a:xfrm>
          <a:off x="0" y="395409"/>
          <a:ext cx="8063835" cy="4956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S" sz="1400" kern="1200" dirty="0"/>
            <a:t>Programa:  Promoción de la Ciudadanía Ecológica  </a:t>
          </a:r>
        </a:p>
      </dsp:txBody>
      <dsp:txXfrm>
        <a:off x="0" y="395409"/>
        <a:ext cx="8063835" cy="495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69735-0535-4010-B47C-2649D641ECE2}">
      <dsp:nvSpPr>
        <dsp:cNvPr id="0" name=""/>
        <dsp:cNvSpPr/>
      </dsp:nvSpPr>
      <dsp:spPr>
        <a:xfrm>
          <a:off x="2436391" y="3130357"/>
          <a:ext cx="2476324" cy="107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7444" bIns="0" numCol="1" spcCol="1270" anchor="t" anchorCtr="0">
          <a:noAutofit/>
        </a:bodyPr>
        <a:lstStyle/>
        <a:p>
          <a:pPr marL="0" lvl="0" indent="0" algn="r" defTabSz="800100">
            <a:lnSpc>
              <a:spcPct val="90000"/>
            </a:lnSpc>
            <a:spcBef>
              <a:spcPct val="0"/>
            </a:spcBef>
            <a:spcAft>
              <a:spcPct val="35000"/>
            </a:spcAft>
            <a:buNone/>
          </a:pPr>
          <a:endParaRPr lang="es-ES" sz="1800" kern="1200" dirty="0"/>
        </a:p>
      </dsp:txBody>
      <dsp:txXfrm>
        <a:off x="2436391" y="3130357"/>
        <a:ext cx="2476324" cy="1074267"/>
      </dsp:txXfrm>
    </dsp:sp>
    <dsp:sp modelId="{2345435F-0AE5-4414-81BA-D52B6A13D093}">
      <dsp:nvSpPr>
        <dsp:cNvPr id="0" name=""/>
        <dsp:cNvSpPr/>
      </dsp:nvSpPr>
      <dsp:spPr>
        <a:xfrm>
          <a:off x="220194" y="3334233"/>
          <a:ext cx="3237134" cy="235666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6D5C2-8F05-4C27-8E2C-1588A629BFCF}">
      <dsp:nvSpPr>
        <dsp:cNvPr id="0" name=""/>
        <dsp:cNvSpPr/>
      </dsp:nvSpPr>
      <dsp:spPr>
        <a:xfrm>
          <a:off x="643574" y="2286619"/>
          <a:ext cx="986649" cy="95014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A66DE8-1EDF-410D-84DE-8D24767F6A64}">
      <dsp:nvSpPr>
        <dsp:cNvPr id="0" name=""/>
        <dsp:cNvSpPr/>
      </dsp:nvSpPr>
      <dsp:spPr>
        <a:xfrm>
          <a:off x="7076781" y="4562095"/>
          <a:ext cx="3075225" cy="107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7444" bIns="0" numCol="1" spcCol="1270" anchor="t" anchorCtr="0">
          <a:noAutofit/>
        </a:bodyPr>
        <a:lstStyle/>
        <a:p>
          <a:pPr marL="0" lvl="0" indent="0" algn="r" defTabSz="800100">
            <a:lnSpc>
              <a:spcPct val="90000"/>
            </a:lnSpc>
            <a:spcBef>
              <a:spcPct val="0"/>
            </a:spcBef>
            <a:spcAft>
              <a:spcPct val="35000"/>
            </a:spcAft>
            <a:buNone/>
          </a:pPr>
          <a:r>
            <a:rPr lang="es-ES" sz="1800" kern="1200" dirty="0"/>
            <a:t>l</a:t>
          </a:r>
          <a:r>
            <a:rPr lang="es-ES" sz="500" kern="1200" dirty="0"/>
            <a:t>.</a:t>
          </a:r>
        </a:p>
      </dsp:txBody>
      <dsp:txXfrm>
        <a:off x="7076781" y="4562095"/>
        <a:ext cx="3075225" cy="1074267"/>
      </dsp:txXfrm>
    </dsp:sp>
    <dsp:sp modelId="{F0B77AB2-5964-4557-839D-153828178B82}">
      <dsp:nvSpPr>
        <dsp:cNvPr id="0" name=""/>
        <dsp:cNvSpPr/>
      </dsp:nvSpPr>
      <dsp:spPr>
        <a:xfrm>
          <a:off x="8073397" y="3304024"/>
          <a:ext cx="3433943" cy="258528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59844-CEE4-4890-BDC5-9AA95EAB3F1B}">
      <dsp:nvSpPr>
        <dsp:cNvPr id="0" name=""/>
        <dsp:cNvSpPr/>
      </dsp:nvSpPr>
      <dsp:spPr>
        <a:xfrm>
          <a:off x="9817014" y="2189613"/>
          <a:ext cx="1097363" cy="1066145"/>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stretch>
            <a:fillRect/>
          </a:stretch>
        </p:blipFill>
        <p:spPr>
          <a:xfrm>
            <a:off x="15730" y="-297"/>
            <a:ext cx="12160541" cy="6858594"/>
          </a:xfrm>
          <a:prstGeom prst="rect">
            <a:avLst/>
          </a:prstGeom>
        </p:spPr>
      </p:pic>
      <p:sp>
        <p:nvSpPr>
          <p:cNvPr id="2" name="Título 1"/>
          <p:cNvSpPr>
            <a:spLocks noGrp="1"/>
          </p:cNvSpPr>
          <p:nvPr>
            <p:ph type="title"/>
          </p:nvPr>
        </p:nvSpPr>
        <p:spPr>
          <a:xfrm>
            <a:off x="5006848" y="2103438"/>
            <a:ext cx="6525768" cy="1325563"/>
          </a:xfrm>
        </p:spPr>
        <p:txBody>
          <a:bodyPr/>
          <a:lstStyle>
            <a:lvl1pPr algn="ctr">
              <a:defRPr>
                <a:latin typeface="+mn-lt"/>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188811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stretch>
            <a:fillRect/>
          </a:stretch>
        </p:blipFill>
        <p:spPr>
          <a:xfrm>
            <a:off x="15730" y="-297"/>
            <a:ext cx="12160541" cy="6858594"/>
          </a:xfrm>
          <a:prstGeom prst="rect">
            <a:avLst/>
          </a:prstGeom>
        </p:spPr>
      </p:pic>
      <p:sp>
        <p:nvSpPr>
          <p:cNvPr id="5"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atin typeface="Trebuchet MS" panose="020B0603020202020204" pitchFamily="34" charset="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3"/>
          <p:cNvSpPr>
            <a:spLocks noGrp="1"/>
          </p:cNvSpPr>
          <p:nvPr>
            <p:ph type="dt" sz="half" idx="10"/>
          </p:nvPr>
        </p:nvSpPr>
        <p:spPr/>
        <p:txBody>
          <a:bodyPr/>
          <a:lstStyle>
            <a:lvl1pPr>
              <a:defRPr>
                <a:latin typeface="Trebuchet MS" panose="020B0603020202020204" pitchFamily="34" charset="0"/>
              </a:defRPr>
            </a:lvl1pPr>
          </a:lstStyle>
          <a:p>
            <a:pPr>
              <a:defRPr/>
            </a:pPr>
            <a:fld id="{5683BC42-A314-4E96-95E0-88E4BDBCA56A}" type="datetimeFigureOut">
              <a:rPr lang="es-CO"/>
              <a:pPr>
                <a:defRPr/>
              </a:pPr>
              <a:t>30/05/2019</a:t>
            </a:fld>
            <a:endParaRPr lang="es-CO" dirty="0"/>
          </a:p>
        </p:txBody>
      </p:sp>
      <p:sp>
        <p:nvSpPr>
          <p:cNvPr id="7" name="Footer Placeholder 4"/>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8"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973A606A-4EEA-4D90-A56C-8095096297C8}" type="slidenum">
              <a:rPr lang="es-CO"/>
              <a:pPr>
                <a:defRPr/>
              </a:pPr>
              <a:t>‹Nº›</a:t>
            </a:fld>
            <a:endParaRPr lang="es-CO" dirty="0"/>
          </a:p>
        </p:txBody>
      </p:sp>
    </p:spTree>
    <p:extLst>
      <p:ext uri="{BB962C8B-B14F-4D97-AF65-F5344CB8AC3E}">
        <p14:creationId xmlns:p14="http://schemas.microsoft.com/office/powerpoint/2010/main" val="233185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stretch>
            <a:fillRect/>
          </a:stretch>
        </p:blipFill>
        <p:spPr>
          <a:xfrm>
            <a:off x="15730" y="-297"/>
            <a:ext cx="12160541" cy="6858594"/>
          </a:xfrm>
          <a:prstGeom prst="rect">
            <a:avLst/>
          </a:prstGeom>
        </p:spPr>
      </p:pic>
      <p:sp>
        <p:nvSpPr>
          <p:cNvPr id="5"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1851" y="1709740"/>
            <a:ext cx="10515600" cy="2852737"/>
          </a:xfrm>
        </p:spPr>
        <p:txBody>
          <a:bodyPr anchor="b"/>
          <a:lstStyle>
            <a:lvl1pPr>
              <a:defRPr sz="6000">
                <a:latin typeface="Trebuchet MS" panose="020B0603020202020204" pitchFamily="34" charset="0"/>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6" name="Date Placeholder 3"/>
          <p:cNvSpPr>
            <a:spLocks noGrp="1"/>
          </p:cNvSpPr>
          <p:nvPr>
            <p:ph type="dt" sz="half" idx="10"/>
          </p:nvPr>
        </p:nvSpPr>
        <p:spPr/>
        <p:txBody>
          <a:bodyPr/>
          <a:lstStyle>
            <a:lvl1pPr>
              <a:defRPr>
                <a:latin typeface="Trebuchet MS" panose="020B0603020202020204" pitchFamily="34" charset="0"/>
              </a:defRPr>
            </a:lvl1pPr>
          </a:lstStyle>
          <a:p>
            <a:pPr>
              <a:defRPr/>
            </a:pPr>
            <a:fld id="{A5538C87-C5C7-4B70-8E6C-11F02002DA45}" type="datetimeFigureOut">
              <a:rPr lang="es-CO"/>
              <a:pPr>
                <a:defRPr/>
              </a:pPr>
              <a:t>30/05/2019</a:t>
            </a:fld>
            <a:endParaRPr lang="es-CO" dirty="0"/>
          </a:p>
        </p:txBody>
      </p:sp>
      <p:sp>
        <p:nvSpPr>
          <p:cNvPr id="7" name="Footer Placeholder 4"/>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8"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94C10EFA-3DA0-4E45-BF07-9829B3F5795A}" type="slidenum">
              <a:rPr lang="es-CO"/>
              <a:pPr>
                <a:defRPr/>
              </a:pPr>
              <a:t>‹Nº›</a:t>
            </a:fld>
            <a:endParaRPr lang="es-CO" dirty="0"/>
          </a:p>
        </p:txBody>
      </p:sp>
    </p:spTree>
    <p:extLst>
      <p:ext uri="{BB962C8B-B14F-4D97-AF65-F5344CB8AC3E}">
        <p14:creationId xmlns:p14="http://schemas.microsoft.com/office/powerpoint/2010/main" val="183005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stretch>
            <a:fillRect/>
          </a:stretch>
        </p:blipFill>
        <p:spPr>
          <a:xfrm>
            <a:off x="15730" y="-297"/>
            <a:ext cx="12160541" cy="6858594"/>
          </a:xfrm>
          <a:prstGeom prst="rect">
            <a:avLst/>
          </a:prstGeom>
        </p:spPr>
      </p:pic>
      <p:sp>
        <p:nvSpPr>
          <p:cNvPr id="6"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atin typeface="Trebuchet MS" panose="020B0603020202020204" pitchFamily="34" charset="0"/>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4"/>
          <p:cNvSpPr>
            <a:spLocks noGrp="1"/>
          </p:cNvSpPr>
          <p:nvPr>
            <p:ph type="dt" sz="half" idx="10"/>
          </p:nvPr>
        </p:nvSpPr>
        <p:spPr/>
        <p:txBody>
          <a:bodyPr/>
          <a:lstStyle>
            <a:lvl1pPr>
              <a:defRPr>
                <a:latin typeface="Trebuchet MS" panose="020B0603020202020204" pitchFamily="34" charset="0"/>
              </a:defRPr>
            </a:lvl1pPr>
          </a:lstStyle>
          <a:p>
            <a:pPr>
              <a:defRPr/>
            </a:pPr>
            <a:fld id="{BA5DD7EF-B844-4393-8D1B-5C49C204226C}" type="datetimeFigureOut">
              <a:rPr lang="es-CO"/>
              <a:pPr>
                <a:defRPr/>
              </a:pPr>
              <a:t>30/05/2019</a:t>
            </a:fld>
            <a:endParaRPr lang="es-CO" dirty="0"/>
          </a:p>
        </p:txBody>
      </p:sp>
      <p:sp>
        <p:nvSpPr>
          <p:cNvPr id="8" name="Footer Placeholder 5"/>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9" name="Slide Number Placeholder 6"/>
          <p:cNvSpPr>
            <a:spLocks noGrp="1"/>
          </p:cNvSpPr>
          <p:nvPr>
            <p:ph type="sldNum" sz="quarter" idx="12"/>
          </p:nvPr>
        </p:nvSpPr>
        <p:spPr/>
        <p:txBody>
          <a:bodyPr/>
          <a:lstStyle>
            <a:lvl1pPr>
              <a:defRPr>
                <a:latin typeface="Trebuchet MS" panose="020B0603020202020204" pitchFamily="34" charset="0"/>
              </a:defRPr>
            </a:lvl1pPr>
          </a:lstStyle>
          <a:p>
            <a:pPr>
              <a:defRPr/>
            </a:pPr>
            <a:fld id="{B1F2610B-AE2C-4185-A675-58C4F8D23A37}" type="slidenum">
              <a:rPr lang="es-CO"/>
              <a:pPr>
                <a:defRPr/>
              </a:pPr>
              <a:t>‹Nº›</a:t>
            </a:fld>
            <a:endParaRPr lang="es-CO" dirty="0"/>
          </a:p>
        </p:txBody>
      </p:sp>
    </p:spTree>
    <p:extLst>
      <p:ext uri="{BB962C8B-B14F-4D97-AF65-F5344CB8AC3E}">
        <p14:creationId xmlns:p14="http://schemas.microsoft.com/office/powerpoint/2010/main" val="165594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stretch>
            <a:fillRect/>
          </a:stretch>
        </p:blipFill>
        <p:spPr>
          <a:xfrm>
            <a:off x="15730" y="-297"/>
            <a:ext cx="12160541" cy="6858594"/>
          </a:xfrm>
          <a:prstGeom prst="rect">
            <a:avLst/>
          </a:prstGeom>
        </p:spPr>
      </p:pic>
      <p:sp>
        <p:nvSpPr>
          <p:cNvPr id="8"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9788" y="365127"/>
            <a:ext cx="10515600" cy="1325563"/>
          </a:xfrm>
        </p:spPr>
        <p:txBody>
          <a:bodyPr/>
          <a:lstStyle>
            <a:lvl1pPr>
              <a:defRPr>
                <a:latin typeface="Trebuchet MS" panose="020B0603020202020204" pitchFamily="34" charset="0"/>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Date Placeholder 6"/>
          <p:cNvSpPr>
            <a:spLocks noGrp="1"/>
          </p:cNvSpPr>
          <p:nvPr>
            <p:ph type="dt" sz="half" idx="10"/>
          </p:nvPr>
        </p:nvSpPr>
        <p:spPr/>
        <p:txBody>
          <a:bodyPr/>
          <a:lstStyle>
            <a:lvl1pPr>
              <a:defRPr>
                <a:latin typeface="Trebuchet MS" panose="020B0603020202020204" pitchFamily="34" charset="0"/>
              </a:defRPr>
            </a:lvl1pPr>
          </a:lstStyle>
          <a:p>
            <a:pPr>
              <a:defRPr/>
            </a:pPr>
            <a:fld id="{5C4F0A20-85F8-4E86-8233-DCD469FDB00B}" type="datetimeFigureOut">
              <a:rPr lang="es-CO"/>
              <a:pPr>
                <a:defRPr/>
              </a:pPr>
              <a:t>30/05/2019</a:t>
            </a:fld>
            <a:endParaRPr lang="es-CO" dirty="0"/>
          </a:p>
        </p:txBody>
      </p:sp>
      <p:sp>
        <p:nvSpPr>
          <p:cNvPr id="10" name="Footer Placeholder 7"/>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11" name="Slide Number Placeholder 8"/>
          <p:cNvSpPr>
            <a:spLocks noGrp="1"/>
          </p:cNvSpPr>
          <p:nvPr>
            <p:ph type="sldNum" sz="quarter" idx="12"/>
          </p:nvPr>
        </p:nvSpPr>
        <p:spPr/>
        <p:txBody>
          <a:bodyPr/>
          <a:lstStyle>
            <a:lvl1pPr>
              <a:defRPr>
                <a:latin typeface="Trebuchet MS" panose="020B0603020202020204" pitchFamily="34" charset="0"/>
              </a:defRPr>
            </a:lvl1pPr>
          </a:lstStyle>
          <a:p>
            <a:pPr>
              <a:defRPr/>
            </a:pPr>
            <a:fld id="{7B769C60-E2AD-47D7-A8FE-2D6899871B2E}" type="slidenum">
              <a:rPr lang="es-CO"/>
              <a:pPr>
                <a:defRPr/>
              </a:pPr>
              <a:t>‹Nº›</a:t>
            </a:fld>
            <a:endParaRPr lang="es-CO" dirty="0"/>
          </a:p>
        </p:txBody>
      </p:sp>
    </p:spTree>
    <p:extLst>
      <p:ext uri="{BB962C8B-B14F-4D97-AF65-F5344CB8AC3E}">
        <p14:creationId xmlns:p14="http://schemas.microsoft.com/office/powerpoint/2010/main" val="380531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a:off x="15730" y="-297"/>
            <a:ext cx="12160541" cy="6858594"/>
          </a:xfrm>
          <a:prstGeom prst="rect">
            <a:avLst/>
          </a:prstGeom>
        </p:spPr>
      </p:pic>
      <p:sp>
        <p:nvSpPr>
          <p:cNvPr id="4"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atin typeface="Trebuchet MS" panose="020B0603020202020204" pitchFamily="34" charset="0"/>
              </a:defRPr>
            </a:lvl1pPr>
          </a:lstStyle>
          <a:p>
            <a:r>
              <a:rPr lang="es-ES"/>
              <a:t>Haga clic para modificar el estilo de título del patrón</a:t>
            </a:r>
            <a:endParaRPr lang="en-US" dirty="0"/>
          </a:p>
        </p:txBody>
      </p:sp>
      <p:sp>
        <p:nvSpPr>
          <p:cNvPr id="5" name="Date Placeholder 2"/>
          <p:cNvSpPr>
            <a:spLocks noGrp="1"/>
          </p:cNvSpPr>
          <p:nvPr>
            <p:ph type="dt" sz="half" idx="10"/>
          </p:nvPr>
        </p:nvSpPr>
        <p:spPr/>
        <p:txBody>
          <a:bodyPr/>
          <a:lstStyle>
            <a:lvl1pPr>
              <a:defRPr>
                <a:latin typeface="Trebuchet MS" panose="020B0603020202020204" pitchFamily="34" charset="0"/>
              </a:defRPr>
            </a:lvl1pPr>
          </a:lstStyle>
          <a:p>
            <a:pPr>
              <a:defRPr/>
            </a:pPr>
            <a:fld id="{619F56A0-C5A4-4067-BC7D-7C4605233D46}" type="datetimeFigureOut">
              <a:rPr lang="es-CO"/>
              <a:pPr>
                <a:defRPr/>
              </a:pPr>
              <a:t>30/05/2019</a:t>
            </a:fld>
            <a:endParaRPr lang="es-CO" dirty="0"/>
          </a:p>
        </p:txBody>
      </p:sp>
      <p:sp>
        <p:nvSpPr>
          <p:cNvPr id="6" name="Footer Placeholder 3"/>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7" name="Slide Number Placeholder 4"/>
          <p:cNvSpPr>
            <a:spLocks noGrp="1"/>
          </p:cNvSpPr>
          <p:nvPr>
            <p:ph type="sldNum" sz="quarter" idx="12"/>
          </p:nvPr>
        </p:nvSpPr>
        <p:spPr/>
        <p:txBody>
          <a:bodyPr/>
          <a:lstStyle>
            <a:lvl1pPr>
              <a:defRPr>
                <a:latin typeface="Trebuchet MS" panose="020B0603020202020204" pitchFamily="34" charset="0"/>
              </a:defRPr>
            </a:lvl1pPr>
          </a:lstStyle>
          <a:p>
            <a:pPr>
              <a:defRPr/>
            </a:pPr>
            <a:fld id="{5F5D7CAA-E522-4FD7-B8C9-F384F88A904E}" type="slidenum">
              <a:rPr lang="es-CO"/>
              <a:pPr>
                <a:defRPr/>
              </a:pPr>
              <a:t>‹Nº›</a:t>
            </a:fld>
            <a:endParaRPr lang="es-CO" dirty="0"/>
          </a:p>
        </p:txBody>
      </p:sp>
    </p:spTree>
    <p:extLst>
      <p:ext uri="{BB962C8B-B14F-4D97-AF65-F5344CB8AC3E}">
        <p14:creationId xmlns:p14="http://schemas.microsoft.com/office/powerpoint/2010/main" val="382139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stretch>
            <a:fillRect/>
          </a:stretch>
        </p:blipFill>
        <p:spPr>
          <a:xfrm>
            <a:off x="15730" y="-297"/>
            <a:ext cx="12160541" cy="6858594"/>
          </a:xfrm>
          <a:prstGeom prst="rect">
            <a:avLst/>
          </a:prstGeom>
        </p:spPr>
      </p:pic>
      <p:sp>
        <p:nvSpPr>
          <p:cNvPr id="4" name="Date Placeholder 1"/>
          <p:cNvSpPr>
            <a:spLocks noGrp="1"/>
          </p:cNvSpPr>
          <p:nvPr>
            <p:ph type="dt" sz="half" idx="10"/>
          </p:nvPr>
        </p:nvSpPr>
        <p:spPr/>
        <p:txBody>
          <a:bodyPr/>
          <a:lstStyle>
            <a:lvl1pPr>
              <a:defRPr>
                <a:latin typeface="Trebuchet MS" panose="020B0603020202020204" pitchFamily="34" charset="0"/>
              </a:defRPr>
            </a:lvl1pPr>
          </a:lstStyle>
          <a:p>
            <a:pPr>
              <a:defRPr/>
            </a:pPr>
            <a:fld id="{49508F9A-6847-47D9-8C15-778AEEA8B5B6}" type="datetimeFigureOut">
              <a:rPr lang="es-CO"/>
              <a:pPr>
                <a:defRPr/>
              </a:pPr>
              <a:t>30/05/2019</a:t>
            </a:fld>
            <a:endParaRPr lang="es-CO" dirty="0"/>
          </a:p>
        </p:txBody>
      </p:sp>
      <p:sp>
        <p:nvSpPr>
          <p:cNvPr id="5" name="Footer Placeholder 2"/>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6" name="Slide Number Placeholder 3"/>
          <p:cNvSpPr>
            <a:spLocks noGrp="1"/>
          </p:cNvSpPr>
          <p:nvPr>
            <p:ph type="sldNum" sz="quarter" idx="12"/>
          </p:nvPr>
        </p:nvSpPr>
        <p:spPr/>
        <p:txBody>
          <a:bodyPr/>
          <a:lstStyle>
            <a:lvl1pPr>
              <a:defRPr>
                <a:latin typeface="Trebuchet MS" panose="020B0603020202020204" pitchFamily="34" charset="0"/>
              </a:defRPr>
            </a:lvl1pPr>
          </a:lstStyle>
          <a:p>
            <a:pPr>
              <a:defRPr/>
            </a:pPr>
            <a:fld id="{0C973D92-3954-40B5-A75A-2FFDAC55CBAF}" type="slidenum">
              <a:rPr lang="es-CO"/>
              <a:pPr>
                <a:defRPr/>
              </a:pPr>
              <a:t>‹Nº›</a:t>
            </a:fld>
            <a:endParaRPr lang="es-CO" dirty="0"/>
          </a:p>
        </p:txBody>
      </p:sp>
    </p:spTree>
    <p:extLst>
      <p:ext uri="{BB962C8B-B14F-4D97-AF65-F5344CB8AC3E}">
        <p14:creationId xmlns:p14="http://schemas.microsoft.com/office/powerpoint/2010/main" val="178190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383833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0205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725333" y="365126"/>
            <a:ext cx="7628467" cy="1325563"/>
          </a:xfrm>
        </p:spPr>
        <p:txBody>
          <a:bodyPr/>
          <a:lstStyle>
            <a:lvl1pPr algn="ctr">
              <a:defRPr>
                <a:latin typeface="Trebuchet MS" panose="020B0603020202020204" pitchFamily="34" charset="0"/>
              </a:defRPr>
            </a:lvl1pPr>
          </a:lstStyle>
          <a:p>
            <a:r>
              <a:rPr lang="es-ES"/>
              <a:t>Haga clic para modificar el estilo de título del patrón</a:t>
            </a:r>
            <a:endParaRPr lang="es-CO" dirty="0"/>
          </a:p>
        </p:txBody>
      </p:sp>
      <p:sp>
        <p:nvSpPr>
          <p:cNvPr id="4" name="Marcador de fecha 2"/>
          <p:cNvSpPr>
            <a:spLocks noGrp="1"/>
          </p:cNvSpPr>
          <p:nvPr>
            <p:ph type="dt" sz="half" idx="10"/>
          </p:nvPr>
        </p:nvSpPr>
        <p:spPr/>
        <p:txBody>
          <a:bodyPr/>
          <a:lstStyle>
            <a:lvl1pPr>
              <a:defRPr>
                <a:latin typeface="Trebuchet MS" panose="020B0603020202020204" pitchFamily="34" charset="0"/>
              </a:defRPr>
            </a:lvl1pPr>
          </a:lstStyle>
          <a:p>
            <a:pPr>
              <a:defRPr/>
            </a:pPr>
            <a:fld id="{08FB27DD-09A7-44F0-B6B4-1A7FF996BBB3}" type="datetimeFigureOut">
              <a:rPr lang="es-CO"/>
              <a:pPr>
                <a:defRPr/>
              </a:pPr>
              <a:t>30/05/2019</a:t>
            </a:fld>
            <a:endParaRPr lang="es-CO" dirty="0"/>
          </a:p>
        </p:txBody>
      </p:sp>
      <p:sp>
        <p:nvSpPr>
          <p:cNvPr id="5" name="Marcador de pie de página 3"/>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6" name="Marcador de número de diapositiva 4"/>
          <p:cNvSpPr>
            <a:spLocks noGrp="1"/>
          </p:cNvSpPr>
          <p:nvPr>
            <p:ph type="sldNum" sz="quarter" idx="12"/>
          </p:nvPr>
        </p:nvSpPr>
        <p:spPr/>
        <p:txBody>
          <a:bodyPr/>
          <a:lstStyle>
            <a:lvl1pPr>
              <a:defRPr>
                <a:latin typeface="Trebuchet MS" panose="020B0603020202020204" pitchFamily="34" charset="0"/>
              </a:defRPr>
            </a:lvl1pPr>
          </a:lstStyle>
          <a:p>
            <a:pPr>
              <a:defRPr/>
            </a:pPr>
            <a:fld id="{CF41D997-2CBE-461D-AA26-45C244C026D0}" type="slidenum">
              <a:rPr lang="es-CO"/>
              <a:pPr>
                <a:defRPr/>
              </a:pPr>
              <a:t>‹Nº›</a:t>
            </a:fld>
            <a:endParaRPr lang="es-CO" dirty="0"/>
          </a:p>
        </p:txBody>
      </p:sp>
    </p:spTree>
    <p:extLst>
      <p:ext uri="{BB962C8B-B14F-4D97-AF65-F5344CB8AC3E}">
        <p14:creationId xmlns:p14="http://schemas.microsoft.com/office/powerpoint/2010/main" val="2711474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1" y="1"/>
            <a:ext cx="12188340" cy="6860059"/>
          </a:xfrm>
          <a:prstGeom prst="rect">
            <a:avLst/>
          </a:prstGeom>
        </p:spPr>
      </p:pic>
    </p:spTree>
    <p:extLst>
      <p:ext uri="{BB962C8B-B14F-4D97-AF65-F5344CB8AC3E}">
        <p14:creationId xmlns:p14="http://schemas.microsoft.com/office/powerpoint/2010/main" val="246740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5" y="-297"/>
            <a:ext cx="12168671" cy="6858594"/>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atin typeface="+mn-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Tree>
    <p:extLst>
      <p:ext uri="{BB962C8B-B14F-4D97-AF65-F5344CB8AC3E}">
        <p14:creationId xmlns:p14="http://schemas.microsoft.com/office/powerpoint/2010/main" val="320200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5" y="-297"/>
            <a:ext cx="12168671" cy="6858594"/>
          </a:xfrm>
          <a:prstGeom prst="rect">
            <a:avLst/>
          </a:prstGeom>
        </p:spPr>
      </p:pic>
      <p:sp>
        <p:nvSpPr>
          <p:cNvPr id="2" name="Title 1"/>
          <p:cNvSpPr>
            <a:spLocks noGrp="1"/>
          </p:cNvSpPr>
          <p:nvPr>
            <p:ph type="title"/>
          </p:nvPr>
        </p:nvSpPr>
        <p:spPr/>
        <p:txBody>
          <a:bodyPr/>
          <a:lstStyle>
            <a:lvl1pPr>
              <a:defRPr>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59350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5" y="-297"/>
            <a:ext cx="12168671" cy="6858594"/>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latin typeface="+mn-lt"/>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374636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44" y="0"/>
            <a:ext cx="12165713" cy="6858000"/>
          </a:xfrm>
          <a:prstGeom prst="rect">
            <a:avLst/>
          </a:prstGeom>
        </p:spPr>
      </p:pic>
      <p:sp>
        <p:nvSpPr>
          <p:cNvPr id="2" name="Title 1"/>
          <p:cNvSpPr>
            <a:spLocks noGrp="1"/>
          </p:cNvSpPr>
          <p:nvPr>
            <p:ph type="title"/>
          </p:nvPr>
        </p:nvSpPr>
        <p:spPr/>
        <p:txBody>
          <a:bodyPr/>
          <a:lstStyle>
            <a:lvl1pPr>
              <a:defRPr>
                <a:latin typeface="+mn-lt"/>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23209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65713" cy="6858000"/>
          </a:xfrm>
          <a:prstGeom prst="rect">
            <a:avLst/>
          </a:prstGeom>
        </p:spPr>
      </p:pic>
      <p:sp>
        <p:nvSpPr>
          <p:cNvPr id="2" name="Title 1"/>
          <p:cNvSpPr>
            <a:spLocks noGrp="1"/>
          </p:cNvSpPr>
          <p:nvPr>
            <p:ph type="title"/>
          </p:nvPr>
        </p:nvSpPr>
        <p:spPr>
          <a:xfrm>
            <a:off x="839788" y="365127"/>
            <a:ext cx="10515600" cy="1325563"/>
          </a:xfrm>
        </p:spPr>
        <p:txBody>
          <a:bodyPr/>
          <a:lstStyle>
            <a:lvl1pPr>
              <a:defRPr>
                <a:latin typeface="+mn-lt"/>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88940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5" y="-297"/>
            <a:ext cx="12168671" cy="6858594"/>
          </a:xfrm>
          <a:prstGeom prst="rect">
            <a:avLst/>
          </a:prstGeom>
        </p:spPr>
      </p:pic>
    </p:spTree>
    <p:extLst>
      <p:ext uri="{BB962C8B-B14F-4D97-AF65-F5344CB8AC3E}">
        <p14:creationId xmlns:p14="http://schemas.microsoft.com/office/powerpoint/2010/main" val="61640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30" y="-297"/>
            <a:ext cx="12160541" cy="6858594"/>
          </a:xfrm>
          <a:prstGeom prst="rect">
            <a:avLst/>
          </a:prstGeom>
        </p:spPr>
      </p:pic>
    </p:spTree>
    <p:extLst>
      <p:ext uri="{BB962C8B-B14F-4D97-AF65-F5344CB8AC3E}">
        <p14:creationId xmlns:p14="http://schemas.microsoft.com/office/powerpoint/2010/main" val="139554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7150"/>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67707" y="1777285"/>
            <a:ext cx="7319493" cy="2035912"/>
          </a:xfrm>
        </p:spPr>
        <p:txBody>
          <a:bodyPr anchor="b">
            <a:noAutofit/>
          </a:bodyPr>
          <a:lstStyle>
            <a:lvl1pPr algn="ctr">
              <a:defRPr sz="4800">
                <a:latin typeface="Trebuchet MS" panose="020B0603020202020204" pitchFamily="34"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67707" y="4179093"/>
            <a:ext cx="7319493" cy="1655762"/>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fld id="{7766C425-A4D8-491F-8071-2139050E9C2A}" type="datetimeFigureOut">
              <a:rPr lang="es-CO"/>
              <a:pPr>
                <a:defRPr/>
              </a:pPr>
              <a:t>30/05/2019</a:t>
            </a:fld>
            <a:endParaRPr lang="es-CO" dirty="0"/>
          </a:p>
        </p:txBody>
      </p:sp>
      <p:sp>
        <p:nvSpPr>
          <p:cNvPr id="6" name="Footer Placeholder 4"/>
          <p:cNvSpPr>
            <a:spLocks noGrp="1"/>
          </p:cNvSpPr>
          <p:nvPr>
            <p:ph type="ftr" sz="quarter" idx="11"/>
          </p:nvPr>
        </p:nvSpPr>
        <p:spPr/>
        <p:txBody>
          <a:bodyPr/>
          <a:lstStyle>
            <a:lvl1pPr>
              <a:defRPr/>
            </a:lvl1pPr>
          </a:lstStyle>
          <a:p>
            <a:pPr>
              <a:defRPr/>
            </a:pPr>
            <a:endParaRPr lang="es-CO" dirty="0"/>
          </a:p>
        </p:txBody>
      </p:sp>
      <p:sp>
        <p:nvSpPr>
          <p:cNvPr id="7" name="Slide Number Placeholder 5"/>
          <p:cNvSpPr>
            <a:spLocks noGrp="1"/>
          </p:cNvSpPr>
          <p:nvPr>
            <p:ph type="sldNum" sz="quarter" idx="12"/>
          </p:nvPr>
        </p:nvSpPr>
        <p:spPr/>
        <p:txBody>
          <a:bodyPr/>
          <a:lstStyle>
            <a:lvl1pPr>
              <a:defRPr/>
            </a:lvl1pPr>
          </a:lstStyle>
          <a:p>
            <a:pPr>
              <a:defRPr/>
            </a:pPr>
            <a:fld id="{995E2597-61B4-4C20-8247-E5934FCDF957}" type="slidenum">
              <a:rPr lang="es-CO"/>
              <a:pPr>
                <a:defRPr/>
              </a:pPr>
              <a:t>‹Nº›</a:t>
            </a:fld>
            <a:endParaRPr lang="es-CO" dirty="0"/>
          </a:p>
        </p:txBody>
      </p:sp>
    </p:spTree>
    <p:extLst>
      <p:ext uri="{BB962C8B-B14F-4D97-AF65-F5344CB8AC3E}">
        <p14:creationId xmlns:p14="http://schemas.microsoft.com/office/powerpoint/2010/main" val="260310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420053D-7A37-4488-8F62-E7675FEE1235}" type="datetimeFigureOut">
              <a:rPr lang="es-CO" smtClean="0">
                <a:solidFill>
                  <a:prstClr val="black">
                    <a:tint val="75000"/>
                  </a:prstClr>
                </a:solidFill>
              </a:rPr>
              <a:pPr defTabSz="457200"/>
              <a:t>30/05/2019</a:t>
            </a:fld>
            <a:endParaRPr lang="es-CO"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CO"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8666816-28B2-4703-8D82-E7A6C529D3B0}" type="slidenum">
              <a:rPr lang="es-CO" smtClean="0">
                <a:solidFill>
                  <a:prstClr val="black">
                    <a:tint val="75000"/>
                  </a:prstClr>
                </a:solidFill>
              </a:rPr>
              <a:pPr defTabSz="457200"/>
              <a:t>‹Nº›</a:t>
            </a:fld>
            <a:endParaRPr lang="es-CO" dirty="0">
              <a:solidFill>
                <a:prstClr val="black">
                  <a:tint val="75000"/>
                </a:prstClr>
              </a:solidFill>
            </a:endParaRPr>
          </a:p>
        </p:txBody>
      </p:sp>
    </p:spTree>
    <p:extLst>
      <p:ext uri="{BB962C8B-B14F-4D97-AF65-F5344CB8AC3E}">
        <p14:creationId xmlns:p14="http://schemas.microsoft.com/office/powerpoint/2010/main" val="25829372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n-US" altLang="es-CO"/>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FD09770-1F3A-4465-BA5A-659411818E7D}" type="datetimeFigureOut">
              <a:rPr lang="es-CO"/>
              <a:pPr>
                <a:defRPr/>
              </a:pPr>
              <a:t>30/05/2019</a:t>
            </a:fld>
            <a:endParaRPr lang="es-CO"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O"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4223DC-D148-49BA-BB12-95BEA198733D}" type="slidenum">
              <a:rPr lang="es-CO"/>
              <a:pPr>
                <a:defRPr/>
              </a:pPr>
              <a:t>‹Nº›</a:t>
            </a:fld>
            <a:endParaRPr lang="es-CO" dirty="0"/>
          </a:p>
        </p:txBody>
      </p:sp>
    </p:spTree>
    <p:extLst>
      <p:ext uri="{BB962C8B-B14F-4D97-AF65-F5344CB8AC3E}">
        <p14:creationId xmlns:p14="http://schemas.microsoft.com/office/powerpoint/2010/main" val="3191583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cid:image003.jpg@01D46C60.FAF66920"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54151" y="3083152"/>
            <a:ext cx="6525768" cy="1325563"/>
          </a:xfrm>
        </p:spPr>
        <p:txBody>
          <a:bodyPr/>
          <a:lstStyle/>
          <a:p>
            <a:r>
              <a:rPr lang="es-CO" dirty="0">
                <a:solidFill>
                  <a:schemeClr val="accent1">
                    <a:lumMod val="50000"/>
                  </a:schemeClr>
                </a:solidFill>
                <a:effectLst>
                  <a:outerShdw blurRad="38100" dist="38100" dir="2700000" algn="tl">
                    <a:srgbClr val="000000">
                      <a:alpha val="43137"/>
                    </a:srgbClr>
                  </a:outerShdw>
                </a:effectLst>
              </a:rPr>
              <a:t>GESTIÓN AMBIENTAL </a:t>
            </a:r>
            <a:br>
              <a:rPr lang="es-CO" dirty="0">
                <a:solidFill>
                  <a:schemeClr val="accent1">
                    <a:lumMod val="50000"/>
                  </a:schemeClr>
                </a:solidFill>
                <a:effectLst>
                  <a:outerShdw blurRad="38100" dist="38100" dir="2700000" algn="tl">
                    <a:srgbClr val="000000">
                      <a:alpha val="43137"/>
                    </a:srgbClr>
                  </a:outerShdw>
                </a:effectLst>
              </a:rPr>
            </a:br>
            <a:r>
              <a:rPr lang="es-CO" dirty="0">
                <a:solidFill>
                  <a:schemeClr val="accent1">
                    <a:lumMod val="50000"/>
                  </a:schemeClr>
                </a:solidFill>
                <a:effectLst>
                  <a:outerShdw blurRad="38100" dist="38100" dir="2700000" algn="tl">
                    <a:srgbClr val="000000">
                      <a:alpha val="43137"/>
                    </a:srgbClr>
                  </a:outerShdw>
                </a:effectLst>
              </a:rPr>
              <a:t>2019</a:t>
            </a:r>
          </a:p>
        </p:txBody>
      </p:sp>
    </p:spTree>
    <p:extLst>
      <p:ext uri="{BB962C8B-B14F-4D97-AF65-F5344CB8AC3E}">
        <p14:creationId xmlns:p14="http://schemas.microsoft.com/office/powerpoint/2010/main" val="2339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211504981"/>
              </p:ext>
            </p:extLst>
          </p:nvPr>
        </p:nvGraphicFramePr>
        <p:xfrm>
          <a:off x="5562758" y="4241802"/>
          <a:ext cx="3400108" cy="913605"/>
        </p:xfrm>
        <a:graphic>
          <a:graphicData uri="http://schemas.openxmlformats.org/drawingml/2006/table">
            <a:tbl>
              <a:tblPr firstRow="1" firstCol="1" bandRow="1">
                <a:tableStyleId>{93296810-A885-4BE3-A3E7-6D5BEEA58F35}</a:tableStyleId>
              </a:tblPr>
              <a:tblGrid>
                <a:gridCol w="1620504">
                  <a:extLst>
                    <a:ext uri="{9D8B030D-6E8A-4147-A177-3AD203B41FA5}">
                      <a16:colId xmlns:a16="http://schemas.microsoft.com/office/drawing/2014/main" val="1521178535"/>
                    </a:ext>
                  </a:extLst>
                </a:gridCol>
                <a:gridCol w="1779604">
                  <a:extLst>
                    <a:ext uri="{9D8B030D-6E8A-4147-A177-3AD203B41FA5}">
                      <a16:colId xmlns:a16="http://schemas.microsoft.com/office/drawing/2014/main" val="418279643"/>
                    </a:ext>
                  </a:extLst>
                </a:gridCol>
              </a:tblGrid>
              <a:tr h="304535">
                <a:tc>
                  <a:txBody>
                    <a:bodyPr/>
                    <a:lstStyle/>
                    <a:p>
                      <a:pPr algn="ctr">
                        <a:spcAft>
                          <a:spcPts val="0"/>
                        </a:spcAft>
                      </a:pPr>
                      <a:r>
                        <a:rPr lang="es-CO" sz="1000" dirty="0">
                          <a:solidFill>
                            <a:schemeClr val="tx1"/>
                          </a:solidFill>
                          <a:effectLst/>
                        </a:rPr>
                        <a:t>Año</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solidFill>
                            <a:schemeClr val="tx1"/>
                          </a:solidFill>
                          <a:effectLst/>
                        </a:rPr>
                        <a:t>Cantidad</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962328"/>
                  </a:ext>
                </a:extLst>
              </a:tr>
              <a:tr h="304535">
                <a:tc>
                  <a:txBody>
                    <a:bodyPr/>
                    <a:lstStyle/>
                    <a:p>
                      <a:pPr algn="ctr">
                        <a:spcAft>
                          <a:spcPts val="0"/>
                        </a:spcAft>
                      </a:pPr>
                      <a:r>
                        <a:rPr lang="es-CO" sz="1000">
                          <a:effectLst/>
                        </a:rPr>
                        <a:t>2017</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effectLst/>
                        </a:rPr>
                        <a:t>106 árboles</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642350"/>
                  </a:ext>
                </a:extLst>
              </a:tr>
              <a:tr h="304535">
                <a:tc>
                  <a:txBody>
                    <a:bodyPr/>
                    <a:lstStyle/>
                    <a:p>
                      <a:pPr algn="ctr">
                        <a:spcAft>
                          <a:spcPts val="0"/>
                        </a:spcAft>
                      </a:pPr>
                      <a:r>
                        <a:rPr lang="es-CO" sz="1000">
                          <a:effectLst/>
                        </a:rPr>
                        <a:t>2018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effectLst/>
                        </a:rPr>
                        <a:t>100 árboles</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37659"/>
                  </a:ext>
                </a:extLst>
              </a:tr>
            </a:tbl>
          </a:graphicData>
        </a:graphic>
      </p:graphicFrame>
      <p:sp>
        <p:nvSpPr>
          <p:cNvPr id="4" name="Rectangle 2"/>
          <p:cNvSpPr>
            <a:spLocks noChangeArrowheads="1"/>
          </p:cNvSpPr>
          <p:nvPr/>
        </p:nvSpPr>
        <p:spPr bwMode="auto">
          <a:xfrm>
            <a:off x="790575" y="110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3"/>
          <p:cNvSpPr>
            <a:spLocks noChangeArrowheads="1"/>
          </p:cNvSpPr>
          <p:nvPr/>
        </p:nvSpPr>
        <p:spPr bwMode="auto">
          <a:xfrm>
            <a:off x="5153025" y="1718034"/>
            <a:ext cx="4219575"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Sembrar 100 árboles nativos dentro del campus universitario con el fin de </a:t>
            </a:r>
            <a:r>
              <a:rPr kumimoji="0" lang="es-CO" altLang="es-CO" sz="2000" b="0"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arbolizar</a:t>
            </a:r>
            <a:r>
              <a:rPr kumimoji="0" lang="es-CO" altLang="es-CO" sz="2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los sitios de la Universidad que se encuentran despoblados, y realizar la compensación de la huella de carbono.</a:t>
            </a: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470" y1="50429" x2="47470" y2="50429"/>
                        <a14:foregroundMark x1="56024" y1="55794" x2="56024" y2="55794"/>
                        <a14:foregroundMark x1="59518" y1="55365" x2="59518" y2="55365"/>
                        <a14:foregroundMark x1="62651" y1="57511" x2="63494" y2="57511"/>
                        <a14:foregroundMark x1="66386" y1="54721" x2="66386" y2="54721"/>
                        <a14:backgroundMark x1="50482" y1="50215" x2="50482" y2="50215"/>
                        <a14:backgroundMark x1="50602" y1="49142" x2="50602" y2="49142"/>
                        <a14:backgroundMark x1="49157" y1="48498" x2="49157" y2="48498"/>
                        <a14:backgroundMark x1="45904" y1="53219" x2="45904" y2="53219"/>
                        <a14:backgroundMark x1="43976" y1="51717" x2="43976" y2="51717"/>
                        <a14:backgroundMark x1="45301" y1="50644" x2="45301" y2="50644"/>
                        <a14:backgroundMark x1="45904" y1="51073" x2="45904" y2="51073"/>
                        <a14:backgroundMark x1="46506" y1="52575" x2="46506" y2="52575"/>
                        <a14:backgroundMark x1="45904" y1="53433" x2="45904" y2="53433"/>
                      </a14:backgroundRemoval>
                    </a14:imgEffect>
                  </a14:imgLayer>
                </a14:imgProps>
              </a:ext>
            </a:extLst>
          </a:blip>
          <a:srcRect l="34900" t="15665" r="27509" b="17239"/>
          <a:stretch/>
        </p:blipFill>
        <p:spPr>
          <a:xfrm>
            <a:off x="1142312" y="1288755"/>
            <a:ext cx="3742766" cy="3750764"/>
          </a:xfrm>
          <a:prstGeom prst="rect">
            <a:avLst/>
          </a:prstGeom>
        </p:spPr>
      </p:pic>
      <p:sp>
        <p:nvSpPr>
          <p:cNvPr id="2" name="CuadroTexto 1"/>
          <p:cNvSpPr txBox="1"/>
          <p:nvPr/>
        </p:nvSpPr>
        <p:spPr>
          <a:xfrm>
            <a:off x="4448175" y="780923"/>
            <a:ext cx="5353050" cy="1015663"/>
          </a:xfrm>
          <a:prstGeom prst="rect">
            <a:avLst/>
          </a:prstGeom>
          <a:noFill/>
        </p:spPr>
        <p:txBody>
          <a:bodyPr wrap="square" rtlCol="0">
            <a:spAutoFit/>
          </a:bodyPr>
          <a:lstStyle/>
          <a:p>
            <a:pPr algn="ctr"/>
            <a:r>
              <a:rPr lang="es-CO" altLang="es-CO" sz="3000" dirty="0">
                <a:solidFill>
                  <a:schemeClr val="accent1">
                    <a:lumMod val="50000"/>
                  </a:schemeClr>
                </a:solidFill>
                <a:effectLst>
                  <a:outerShdw blurRad="38100" dist="38100" dir="2700000" algn="tl">
                    <a:srgbClr val="000000">
                      <a:alpha val="43137"/>
                    </a:srgbClr>
                  </a:outerShdw>
                </a:effectLst>
                <a:ea typeface="+mj-ea"/>
                <a:cs typeface="+mj-cs"/>
              </a:rPr>
              <a:t>Siembra un árbol</a:t>
            </a:r>
          </a:p>
          <a:p>
            <a:pPr algn="ctr"/>
            <a:endParaRPr lang="es-CO" sz="3000" dirty="0">
              <a:solidFill>
                <a:schemeClr val="accent1">
                  <a:lumMod val="50000"/>
                </a:schemeClr>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395400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0" dur="2000" fill="hold"/>
                                        <p:tgtEl>
                                          <p:spTgt spid="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33" y="476750"/>
            <a:ext cx="3872753" cy="5985164"/>
          </a:xfrm>
          <a:prstGeom prst="rect">
            <a:avLst/>
          </a:prstGeom>
          <a:ln>
            <a:noFill/>
          </a:ln>
          <a:effectLst>
            <a:softEdge rad="112500"/>
          </a:effectLst>
        </p:spPr>
      </p:pic>
      <p:graphicFrame>
        <p:nvGraphicFramePr>
          <p:cNvPr id="3" name="Tabla 2"/>
          <p:cNvGraphicFramePr>
            <a:graphicFrameLocks noGrp="1"/>
          </p:cNvGraphicFramePr>
          <p:nvPr>
            <p:extLst>
              <p:ext uri="{D42A27DB-BD31-4B8C-83A1-F6EECF244321}">
                <p14:modId xmlns:p14="http://schemas.microsoft.com/office/powerpoint/2010/main" val="1274900867"/>
              </p:ext>
            </p:extLst>
          </p:nvPr>
        </p:nvGraphicFramePr>
        <p:xfrm>
          <a:off x="5466673" y="2462993"/>
          <a:ext cx="4801278" cy="1651462"/>
        </p:xfrm>
        <a:graphic>
          <a:graphicData uri="http://schemas.openxmlformats.org/drawingml/2006/table">
            <a:tbl>
              <a:tblPr>
                <a:tableStyleId>{5C22544A-7EE6-4342-B048-85BDC9FD1C3A}</a:tableStyleId>
              </a:tblPr>
              <a:tblGrid>
                <a:gridCol w="4801278">
                  <a:extLst>
                    <a:ext uri="{9D8B030D-6E8A-4147-A177-3AD203B41FA5}">
                      <a16:colId xmlns:a16="http://schemas.microsoft.com/office/drawing/2014/main" val="3765384877"/>
                    </a:ext>
                  </a:extLst>
                </a:gridCol>
              </a:tblGrid>
              <a:tr h="1651462">
                <a:tc>
                  <a:txBody>
                    <a:bodyPr/>
                    <a:lstStyle/>
                    <a:p>
                      <a:pPr algn="ctr">
                        <a:lnSpc>
                          <a:spcPct val="115000"/>
                        </a:lnSpc>
                        <a:spcAft>
                          <a:spcPts val="1000"/>
                        </a:spcAft>
                      </a:pPr>
                      <a:r>
                        <a:rPr lang="es-MX" sz="20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Evaluar las pérdidas y desperdicios de alimentos generados en los establecimientos de venta en la Universidad Católica de Oriente  </a:t>
                      </a:r>
                      <a:endParaRPr lang="es-CO" sz="20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4202557661"/>
                  </a:ext>
                </a:extLst>
              </a:tr>
            </a:tbl>
          </a:graphicData>
        </a:graphic>
      </p:graphicFrame>
      <p:sp>
        <p:nvSpPr>
          <p:cNvPr id="4" name="CuadroTexto 3"/>
          <p:cNvSpPr txBox="1"/>
          <p:nvPr/>
        </p:nvSpPr>
        <p:spPr>
          <a:xfrm>
            <a:off x="6585995" y="1314450"/>
            <a:ext cx="2253205" cy="553998"/>
          </a:xfrm>
          <a:prstGeom prst="rect">
            <a:avLst/>
          </a:prstGeom>
          <a:noFill/>
        </p:spPr>
        <p:txBody>
          <a:bodyPr wrap="square" rtlCol="0">
            <a:spAutoFit/>
          </a:bodyPr>
          <a:lstStyle/>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Plato limpio </a:t>
            </a:r>
          </a:p>
        </p:txBody>
      </p:sp>
    </p:spTree>
    <p:extLst>
      <p:ext uri="{BB962C8B-B14F-4D97-AF65-F5344CB8AC3E}">
        <p14:creationId xmlns:p14="http://schemas.microsoft.com/office/powerpoint/2010/main" val="299661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6585" y="2926397"/>
            <a:ext cx="6540718" cy="1332094"/>
          </a:xfrm>
        </p:spPr>
        <p:txBody>
          <a:bodyPr>
            <a:normAutofit/>
          </a:bodyPr>
          <a:lstStyle/>
          <a:p>
            <a:r>
              <a:rPr lang="es-CO" dirty="0">
                <a:solidFill>
                  <a:schemeClr val="accent1">
                    <a:lumMod val="50000"/>
                  </a:schemeClr>
                </a:solidFill>
                <a:effectLst>
                  <a:outerShdw blurRad="38100" dist="38100" dir="2700000" algn="tl">
                    <a:srgbClr val="000000">
                      <a:alpha val="43137"/>
                    </a:srgbClr>
                  </a:outerShdw>
                </a:effectLst>
              </a:rPr>
              <a:t>PROYECTOS AMBIENTALES </a:t>
            </a:r>
          </a:p>
        </p:txBody>
      </p:sp>
    </p:spTree>
    <p:extLst>
      <p:ext uri="{BB962C8B-B14F-4D97-AF65-F5344CB8AC3E}">
        <p14:creationId xmlns:p14="http://schemas.microsoft.com/office/powerpoint/2010/main" val="36260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unto limpio universidad catolica de or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275" y="2276476"/>
            <a:ext cx="6486525" cy="3692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476377" y="2840495"/>
            <a:ext cx="3648075" cy="2031325"/>
          </a:xfrm>
          <a:prstGeom prst="rect">
            <a:avLst/>
          </a:prstGeom>
          <a:noFill/>
        </p:spPr>
        <p:txBody>
          <a:bodyPr wrap="square" rtlCol="0">
            <a:spAutoFit/>
          </a:bodyPr>
          <a:lstStyle/>
          <a:p>
            <a:r>
              <a:rPr lang="es-CO" dirty="0"/>
              <a:t>Se continuo con el apoyo y puesta en marcha de la prueba piloto “punto limpio” con el municipio de Rionegro, que consiste en un lugar de recolección de residuos, que generan los vecinos de la Universidad.</a:t>
            </a:r>
          </a:p>
        </p:txBody>
      </p:sp>
      <p:sp>
        <p:nvSpPr>
          <p:cNvPr id="6" name="CuadroTexto 5"/>
          <p:cNvSpPr txBox="1"/>
          <p:nvPr/>
        </p:nvSpPr>
        <p:spPr>
          <a:xfrm>
            <a:off x="1057276" y="342900"/>
            <a:ext cx="9744074" cy="1477328"/>
          </a:xfrm>
          <a:prstGeom prst="rect">
            <a:avLst/>
          </a:prstGeom>
          <a:noFill/>
        </p:spPr>
        <p:txBody>
          <a:bodyPr wrap="square" rtlCol="0">
            <a:spAutoFit/>
          </a:bodyPr>
          <a:lstStyle/>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Punto limpio </a:t>
            </a:r>
          </a:p>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“Prueba piloto”</a:t>
            </a:r>
          </a:p>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Universidad Católica de Oriente</a:t>
            </a:r>
          </a:p>
        </p:txBody>
      </p:sp>
    </p:spTree>
    <p:extLst>
      <p:ext uri="{BB962C8B-B14F-4D97-AF65-F5344CB8AC3E}">
        <p14:creationId xmlns:p14="http://schemas.microsoft.com/office/powerpoint/2010/main" val="304724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989 -0.14815 L -0.01497 0.10741 " pathEditMode="relative" rAng="0" ptsTypes="AA">
                                      <p:cBhvr>
                                        <p:cTn id="10" dur="2000" fill="hold"/>
                                        <p:tgtEl>
                                          <p:spTgt spid="5"/>
                                        </p:tgtEl>
                                        <p:attrNameLst>
                                          <p:attrName>ppt_x</p:attrName>
                                          <p:attrName>ppt_y</p:attrName>
                                        </p:attrNameLst>
                                      </p:cBhvr>
                                      <p:rCtr x="-260" y="12778"/>
                                    </p:animMotion>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2000" fill="hold"/>
                                        <p:tgtEl>
                                          <p:spTgt spid="2050"/>
                                        </p:tgtEl>
                                        <p:attrNameLst>
                                          <p:attrName>stroke.color</p:attrName>
                                        </p:attrNameLst>
                                      </p:cBhvr>
                                      <p:to>
                                        <a:schemeClr val="accent2"/>
                                      </p:to>
                                    </p:animClr>
                                    <p:set>
                                      <p:cBhvr>
                                        <p:cTn id="15" dur="2000" fill="hold"/>
                                        <p:tgtEl>
                                          <p:spTgt spid="205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02127" y="1007186"/>
            <a:ext cx="9750828" cy="2585323"/>
          </a:xfrm>
          <a:prstGeom prst="rect">
            <a:avLst/>
          </a:prstGeom>
        </p:spPr>
        <p:txBody>
          <a:bodyPr wrap="square">
            <a:spAutoFit/>
          </a:bodyPr>
          <a:lstStyle/>
          <a:p>
            <a:pPr algn="just">
              <a:spcAft>
                <a:spcPts val="0"/>
              </a:spcAft>
            </a:pPr>
            <a:r>
              <a:rPr lang="es-CO" dirty="0">
                <a:latin typeface="Calibri" panose="020F0502020204030204" pitchFamily="34" charset="0"/>
                <a:ea typeface="Calibri" panose="020F0502020204030204" pitchFamily="34" charset="0"/>
                <a:cs typeface="Times New Roman" panose="02020603050405020304" pitchFamily="18" charset="0"/>
              </a:rPr>
              <a:t>han sido aprobados 43 puntos, por el ente certificador, esto quiere decir que ya tenemos asegurada la certificación, pues todos los prerrequisitos fueron aprobados y los créditos suman un puntaje suficiente para alcanzar la meta trazada al inicio del proyecto.</a:t>
            </a:r>
          </a:p>
          <a:p>
            <a:pPr>
              <a:spcAft>
                <a:spcPts val="0"/>
              </a:spcAft>
            </a:pPr>
            <a:r>
              <a:rPr lang="es-CO" dirty="0">
                <a:latin typeface="Calibri" panose="020F0502020204030204" pitchFamily="34" charset="0"/>
                <a:ea typeface="Calibri" panose="020F0502020204030204" pitchFamily="34" charset="0"/>
                <a:cs typeface="Times New Roman" panose="02020603050405020304" pitchFamily="18" charset="0"/>
              </a:rPr>
              <a:t>En cuanto a los prerrequisitos y créditos de construcción, esperamos estarlos enviando una vez </a:t>
            </a:r>
            <a:r>
              <a:rPr lang="es-CO" dirty="0" err="1">
                <a:latin typeface="Calibri" panose="020F0502020204030204" pitchFamily="34" charset="0"/>
                <a:ea typeface="Calibri" panose="020F0502020204030204" pitchFamily="34" charset="0"/>
                <a:cs typeface="Times New Roman" panose="02020603050405020304" pitchFamily="18" charset="0"/>
              </a:rPr>
              <a:t>Nilkar</a:t>
            </a:r>
            <a:r>
              <a:rPr lang="es-CO" dirty="0">
                <a:latin typeface="Calibri" panose="020F0502020204030204" pitchFamily="34" charset="0"/>
                <a:ea typeface="Calibri" panose="020F0502020204030204" pitchFamily="34" charset="0"/>
                <a:cs typeface="Times New Roman" panose="02020603050405020304" pitchFamily="18" charset="0"/>
              </a:rPr>
              <a:t> pueda realizar las pruebas de funcionamiento de los equipos que consumen energía, por lo pronto estamos adelantando la traducción de los planes de Manejo Ambiental,  manejo de desechos y plan de Calidad de Aire y los registros que tenemos hasta ahora que ha ido adelantando. Con esta información que esta pendiente por presentar y una vez sean aprobados los créditos por parte del USGBC, quedaríamos en 49 puntos para la certificación.</a:t>
            </a:r>
          </a:p>
        </p:txBody>
      </p:sp>
      <p:sp>
        <p:nvSpPr>
          <p:cNvPr id="2" name="CuadroTexto 1"/>
          <p:cNvSpPr txBox="1"/>
          <p:nvPr/>
        </p:nvSpPr>
        <p:spPr>
          <a:xfrm>
            <a:off x="2872119" y="314955"/>
            <a:ext cx="7567281" cy="553998"/>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Edificio Innovamáter, certificación LEED</a:t>
            </a:r>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127" y="3730742"/>
            <a:ext cx="4217314" cy="23593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250" b="9949"/>
          <a:stretch/>
        </p:blipFill>
        <p:spPr bwMode="auto">
          <a:xfrm>
            <a:off x="6242490" y="3430584"/>
            <a:ext cx="3720659" cy="28024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3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randombar(horizontal)">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randombar(horizontal)">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44853" y="748559"/>
            <a:ext cx="8515350" cy="952500"/>
          </a:xfrm>
          <a:prstGeom prst="rect">
            <a:avLst/>
          </a:prstGeom>
        </p:spPr>
      </p:pic>
      <p:pic>
        <p:nvPicPr>
          <p:cNvPr id="6" name="Imagen 5"/>
          <p:cNvPicPr>
            <a:picLocks noChangeAspect="1"/>
          </p:cNvPicPr>
          <p:nvPr/>
        </p:nvPicPr>
        <p:blipFill>
          <a:blip r:embed="rId3"/>
          <a:stretch>
            <a:fillRect/>
          </a:stretch>
        </p:blipFill>
        <p:spPr>
          <a:xfrm>
            <a:off x="1450541" y="5267108"/>
            <a:ext cx="8132522" cy="1257300"/>
          </a:xfrm>
          <a:prstGeom prst="rect">
            <a:avLst/>
          </a:prstGeom>
        </p:spPr>
      </p:pic>
      <p:pic>
        <p:nvPicPr>
          <p:cNvPr id="8" name="Imagen 7"/>
          <p:cNvPicPr>
            <a:picLocks noChangeAspect="1"/>
          </p:cNvPicPr>
          <p:nvPr/>
        </p:nvPicPr>
        <p:blipFill>
          <a:blip r:embed="rId4"/>
          <a:stretch>
            <a:fillRect/>
          </a:stretch>
        </p:blipFill>
        <p:spPr>
          <a:xfrm>
            <a:off x="2980264" y="1876718"/>
            <a:ext cx="5244527" cy="3214730"/>
          </a:xfrm>
          <a:prstGeom prst="rect">
            <a:avLst/>
          </a:prstGeom>
          <a:ln>
            <a:noFill/>
          </a:ln>
          <a:effectLst>
            <a:softEdge rad="112500"/>
          </a:effectLst>
        </p:spPr>
      </p:pic>
    </p:spTree>
    <p:extLst>
      <p:ext uri="{BB962C8B-B14F-4D97-AF65-F5344CB8AC3E}">
        <p14:creationId xmlns:p14="http://schemas.microsoft.com/office/powerpoint/2010/main" val="77221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Users\Usuario\Downloads\IMG_20180609_124656.jpg"/>
          <p:cNvPicPr/>
          <p:nvPr/>
        </p:nvPicPr>
        <p:blipFill rotWithShape="1">
          <a:blip r:embed="rId2" cstate="print">
            <a:extLst>
              <a:ext uri="{28A0092B-C50C-407E-A947-70E740481C1C}">
                <a14:useLocalDpi xmlns:a14="http://schemas.microsoft.com/office/drawing/2010/main" val="0"/>
              </a:ext>
            </a:extLst>
          </a:blip>
          <a:srcRect b="34794"/>
          <a:stretch/>
        </p:blipFill>
        <p:spPr bwMode="auto">
          <a:xfrm>
            <a:off x="5777346" y="1289805"/>
            <a:ext cx="6116979" cy="3834500"/>
          </a:xfrm>
          <a:prstGeom prst="rect">
            <a:avLst/>
          </a:prstGeom>
          <a:ln>
            <a:noFill/>
          </a:ln>
          <a:effectLst>
            <a:softEdge rad="112500"/>
          </a:effectLst>
          <a:extLst>
            <a:ext uri="{53640926-AAD7-44D8-BBD7-CCE9431645EC}">
              <a14:shadowObscured xmlns:a14="http://schemas.microsoft.com/office/drawing/2010/main"/>
            </a:ext>
          </a:extLst>
        </p:spPr>
      </p:pic>
      <p:sp>
        <p:nvSpPr>
          <p:cNvPr id="3" name="Rectángulo 2"/>
          <p:cNvSpPr/>
          <p:nvPr/>
        </p:nvSpPr>
        <p:spPr>
          <a:xfrm>
            <a:off x="570116" y="2219926"/>
            <a:ext cx="5081846" cy="3005951"/>
          </a:xfrm>
          <a:prstGeom prst="rect">
            <a:avLst/>
          </a:prstGeom>
        </p:spPr>
        <p:txBody>
          <a:bodyPr wrap="square">
            <a:spAutoFit/>
          </a:bodyPr>
          <a:lstStyle/>
          <a:p>
            <a:pPr indent="450215" algn="ctr">
              <a:lnSpc>
                <a:spcPct val="150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Diseño y evaluación de un humedal artificial de flujo subsuperficial, para el tratamiento de residuos líquidos químicos generados en el laboratorio de la Universidad Católica de Oriente</a:t>
            </a:r>
            <a:r>
              <a:rPr lang="es-CO"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450215" algn="ctr">
              <a:lnSpc>
                <a:spcPct val="200000"/>
              </a:lnSpc>
              <a:spcAft>
                <a:spcPts val="800"/>
              </a:spcAft>
            </a:pPr>
            <a:endParaRPr lang="es-CO"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ctr">
              <a:lnSpc>
                <a:spcPct val="200000"/>
              </a:lnSpc>
              <a:spcAft>
                <a:spcPts val="0"/>
              </a:spcAft>
            </a:pPr>
            <a:r>
              <a:rPr lang="es-CO" dirty="0">
                <a:latin typeface="Times New Roman" panose="02020603050405020304" pitchFamily="18"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8835835" y="5143210"/>
            <a:ext cx="3007302" cy="523220"/>
          </a:xfrm>
          <a:prstGeom prst="rect">
            <a:avLst/>
          </a:prstGeom>
          <a:noFill/>
        </p:spPr>
        <p:txBody>
          <a:bodyPr wrap="square" rtlCol="0">
            <a:spAutoFit/>
          </a:bodyPr>
          <a:lstStyle/>
          <a:p>
            <a:r>
              <a:rPr lang="es-CO" sz="1000" i="1" dirty="0">
                <a:solidFill>
                  <a:srgbClr val="000000"/>
                </a:solidFill>
                <a:ea typeface="Calibri" panose="020F0502020204030204" pitchFamily="34" charset="0"/>
                <a:cs typeface="Arial" panose="020B0604020202020204" pitchFamily="34" charset="0"/>
              </a:rPr>
              <a:t>Trabajo de grado. Estudiante de Ingeniería Ambiental </a:t>
            </a:r>
            <a:endParaRPr lang="es-CO" sz="1000" i="1" dirty="0">
              <a:ea typeface="Calibri" panose="020F050202020403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32591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2292" y="2083478"/>
            <a:ext cx="4949882" cy="2862322"/>
          </a:xfrm>
          <a:prstGeom prst="rect">
            <a:avLst/>
          </a:prstGeom>
        </p:spPr>
        <p:txBody>
          <a:bodyPr wrap="square">
            <a:spAutoFit/>
          </a:bodyPr>
          <a:lstStyle/>
          <a:p>
            <a:pPr lvl="0" algn="just">
              <a:spcAft>
                <a:spcPts val="0"/>
              </a:spcAft>
            </a:pPr>
            <a:r>
              <a:rPr lang="es-CO" dirty="0">
                <a:latin typeface="Calibri" panose="020F0502020204030204" pitchFamily="34" charset="0"/>
                <a:ea typeface="Calibri" panose="020F0502020204030204" pitchFamily="34" charset="0"/>
                <a:cs typeface="Times New Roman" panose="02020603050405020304" pitchFamily="18" charset="0"/>
              </a:rPr>
              <a:t>El cual se está llevando a cabo con los residuos generados en las Cafeterías de la Universidad, este es dinamizado por Docentes y Estudiantes de los Programas de Ingeniería Ambiental y el Programa de Ingeniería Electrónica, se está llevando a cabo por capas, tipo bocashi (ver figura).  Esto ayudará a que los residuos se empiecen a compostar tan pronto se reciben, sin necesidad de almacenarlos, mitigando la producción de malos olores.</a:t>
            </a:r>
          </a:p>
          <a:p>
            <a:pPr marL="228600">
              <a:spcAft>
                <a:spcPts val="0"/>
              </a:spcAft>
            </a:pPr>
            <a:r>
              <a:rPr lang="es-CO" dirty="0">
                <a:latin typeface="Arial" panose="020B0604020202020204" pitchFamily="34" charset="0"/>
                <a:ea typeface="Arial" panose="020B0604020202020204" pitchFamily="34" charset="0"/>
              </a:rPr>
              <a:t> </a:t>
            </a:r>
            <a:endParaRPr lang="es-CO" sz="2400" dirty="0">
              <a:effectLst/>
              <a:latin typeface="Arial" panose="020B0604020202020204" pitchFamily="34" charset="0"/>
              <a:ea typeface="Arial" panose="020B0604020202020204" pitchFamily="34" charset="0"/>
            </a:endParaRPr>
          </a:p>
        </p:txBody>
      </p:sp>
      <p:pic>
        <p:nvPicPr>
          <p:cNvPr id="3" name="Imagen 2" descr="cid:image003.jpg@01D46C60.FAF6692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96685" y="2310522"/>
            <a:ext cx="4558896" cy="2635278"/>
          </a:xfrm>
          <a:prstGeom prst="rect">
            <a:avLst/>
          </a:prstGeom>
          <a:noFill/>
          <a:ln>
            <a:noFill/>
          </a:ln>
        </p:spPr>
      </p:pic>
      <p:sp>
        <p:nvSpPr>
          <p:cNvPr id="4" name="CuadroTexto 3"/>
          <p:cNvSpPr txBox="1"/>
          <p:nvPr/>
        </p:nvSpPr>
        <p:spPr>
          <a:xfrm>
            <a:off x="2262187" y="628650"/>
            <a:ext cx="7419975" cy="553998"/>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Puesta en marcha de proyecto Compostaje</a:t>
            </a:r>
          </a:p>
        </p:txBody>
      </p:sp>
    </p:spTree>
    <p:extLst>
      <p:ext uri="{BB962C8B-B14F-4D97-AF65-F5344CB8AC3E}">
        <p14:creationId xmlns:p14="http://schemas.microsoft.com/office/powerpoint/2010/main" val="42827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residuos en universid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15" y="3618893"/>
            <a:ext cx="5265380" cy="3019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ángulo 6"/>
          <p:cNvSpPr/>
          <p:nvPr/>
        </p:nvSpPr>
        <p:spPr>
          <a:xfrm>
            <a:off x="1048380" y="1679901"/>
            <a:ext cx="4424083" cy="1938992"/>
          </a:xfrm>
          <a:prstGeom prst="rect">
            <a:avLst/>
          </a:prstGeom>
        </p:spPr>
        <p:txBody>
          <a:bodyPr wrap="square">
            <a:spAutoFit/>
          </a:bodyPr>
          <a:lstStyle/>
          <a:p>
            <a:pPr algn="just"/>
            <a:r>
              <a:rPr lang="es-ES" sz="2000" dirty="0">
                <a:ea typeface="Calibri" panose="020F0502020204030204" pitchFamily="34" charset="0"/>
              </a:rPr>
              <a:t>Mediante esta caracterización se pretenden evaluar los residuos sólidos generados en el campus universitario mediante el reconocimiento y cuantificación.</a:t>
            </a:r>
          </a:p>
          <a:p>
            <a:pPr algn="just"/>
            <a:endParaRPr lang="es-ES" sz="2000" dirty="0">
              <a:ea typeface="Calibri" panose="020F0502020204030204" pitchFamily="34" charset="0"/>
            </a:endParaRPr>
          </a:p>
        </p:txBody>
      </p:sp>
      <p:pic>
        <p:nvPicPr>
          <p:cNvPr id="8" name="Imagen 47" descr="IMG_0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826" y="428178"/>
            <a:ext cx="4254286" cy="3190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uadroTexto 2"/>
          <p:cNvSpPr txBox="1"/>
          <p:nvPr/>
        </p:nvSpPr>
        <p:spPr>
          <a:xfrm>
            <a:off x="6957753" y="4034999"/>
            <a:ext cx="4023359" cy="1754326"/>
          </a:xfrm>
          <a:prstGeom prst="rect">
            <a:avLst/>
          </a:prstGeom>
          <a:noFill/>
        </p:spPr>
        <p:txBody>
          <a:bodyPr wrap="square" rtlCol="0">
            <a:spAutoFit/>
          </a:bodyPr>
          <a:lstStyle/>
          <a:p>
            <a:r>
              <a:rPr lang="es-ES" dirty="0">
                <a:ea typeface="Calibri" panose="020F0502020204030204" pitchFamily="34" charset="0"/>
              </a:rPr>
              <a:t>La finalidad es brindar la información necesaria para incorporarse dentro del PMIRS universitario mejoras respecto al manejo actual de residuos sólidos que se está efectuando dentro de la institución.</a:t>
            </a:r>
            <a:endParaRPr lang="es-CO" dirty="0"/>
          </a:p>
          <a:p>
            <a:endParaRPr lang="es-CO" dirty="0"/>
          </a:p>
        </p:txBody>
      </p:sp>
      <p:sp>
        <p:nvSpPr>
          <p:cNvPr id="9" name="CuadroTexto 8"/>
          <p:cNvSpPr txBox="1"/>
          <p:nvPr/>
        </p:nvSpPr>
        <p:spPr>
          <a:xfrm>
            <a:off x="209651" y="672462"/>
            <a:ext cx="6254410" cy="553998"/>
          </a:xfrm>
          <a:prstGeom prst="rect">
            <a:avLst/>
          </a:prstGeom>
          <a:noFill/>
        </p:spPr>
        <p:txBody>
          <a:bodyPr wrap="square" rtlCol="0">
            <a:spAutoFit/>
          </a:bodyPr>
          <a:lstStyle/>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Caracterización de los residuos solidos</a:t>
            </a:r>
          </a:p>
        </p:txBody>
      </p:sp>
    </p:spTree>
    <p:extLst>
      <p:ext uri="{BB962C8B-B14F-4D97-AF65-F5344CB8AC3E}">
        <p14:creationId xmlns:p14="http://schemas.microsoft.com/office/powerpoint/2010/main" val="21695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10773964"/>
              </p:ext>
            </p:extLst>
          </p:nvPr>
        </p:nvGraphicFramePr>
        <p:xfrm>
          <a:off x="1974669" y="1503455"/>
          <a:ext cx="8227423" cy="4004515"/>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4"/>
          <p:cNvSpPr>
            <a:spLocks noGrp="1"/>
          </p:cNvSpPr>
          <p:nvPr>
            <p:ph type="title"/>
          </p:nvPr>
        </p:nvSpPr>
        <p:spPr/>
        <p:txBody>
          <a:bodyPr/>
          <a:lstStyle/>
          <a:p>
            <a:pPr algn="ctr"/>
            <a:r>
              <a:rPr lang="es-CO" dirty="0">
                <a:latin typeface="Calibri" panose="020F0502020204030204" pitchFamily="34" charset="0"/>
                <a:cs typeface="Calibri" panose="020F0502020204030204" pitchFamily="34" charset="0"/>
              </a:rPr>
              <a:t>CONSUMO DE ENERGÍA </a:t>
            </a:r>
          </a:p>
        </p:txBody>
      </p:sp>
      <p:sp>
        <p:nvSpPr>
          <p:cNvPr id="6" name="Título 4"/>
          <p:cNvSpPr txBox="1">
            <a:spLocks/>
          </p:cNvSpPr>
          <p:nvPr/>
        </p:nvSpPr>
        <p:spPr bwMode="auto">
          <a:xfrm>
            <a:off x="838200" y="535557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aunque desde el 2015 el consumo por persona ha ido aumentando significativamente, en el 2018 bajo 17.9 </a:t>
            </a:r>
            <a:r>
              <a:rPr lang="es-CO" sz="2000" dirty="0" err="1">
                <a:latin typeface="Calibri" panose="020F0502020204030204" pitchFamily="34" charset="0"/>
                <a:cs typeface="Calibri" panose="020F0502020204030204" pitchFamily="34" charset="0"/>
              </a:rPr>
              <a:t>Kw</a:t>
            </a:r>
            <a:r>
              <a:rPr lang="es-CO" sz="2000" dirty="0">
                <a:latin typeface="Calibri" panose="020F0502020204030204" pitchFamily="34" charset="0"/>
                <a:cs typeface="Calibri" panose="020F0502020204030204" pitchFamily="34" charset="0"/>
              </a:rPr>
              <a:t>/h en el año con respecto al 2017. con respecto a la meta estuvimos por debajo del limité inferior. </a:t>
            </a:r>
          </a:p>
        </p:txBody>
      </p:sp>
      <p:sp>
        <p:nvSpPr>
          <p:cNvPr id="7" name="Título 4"/>
          <p:cNvSpPr txBox="1">
            <a:spLocks/>
          </p:cNvSpPr>
          <p:nvPr/>
        </p:nvSpPr>
        <p:spPr bwMode="auto">
          <a:xfrm>
            <a:off x="9339942" y="543968"/>
            <a:ext cx="2390503" cy="9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89,74 </a:t>
            </a:r>
            <a:r>
              <a:rPr lang="es-CO" sz="1800" dirty="0" err="1">
                <a:solidFill>
                  <a:schemeClr val="accent1">
                    <a:lumMod val="75000"/>
                  </a:schemeClr>
                </a:solidFill>
                <a:latin typeface="Calibri" panose="020F0502020204030204" pitchFamily="34" charset="0"/>
                <a:cs typeface="Calibri" panose="020F0502020204030204" pitchFamily="34" charset="0"/>
              </a:rPr>
              <a:t>Kwh</a:t>
            </a:r>
            <a:r>
              <a:rPr lang="es-CO" sz="1800" dirty="0">
                <a:solidFill>
                  <a:schemeClr val="accent1">
                    <a:lumMod val="75000"/>
                  </a:schemeClr>
                </a:solidFill>
                <a:latin typeface="Calibri" panose="020F0502020204030204" pitchFamily="34" charset="0"/>
                <a:cs typeface="Calibri" panose="020F0502020204030204" pitchFamily="34" charset="0"/>
              </a:rPr>
              <a:t> </a:t>
            </a:r>
          </a:p>
          <a:p>
            <a:pPr algn="ctr"/>
            <a:r>
              <a:rPr lang="es-CO" sz="1800" dirty="0">
                <a:solidFill>
                  <a:schemeClr val="accent1">
                    <a:lumMod val="75000"/>
                  </a:schemeClr>
                </a:solidFill>
                <a:latin typeface="Calibri" panose="020F0502020204030204" pitchFamily="34" charset="0"/>
                <a:cs typeface="Calibri" panose="020F0502020204030204" pitchFamily="34" charset="0"/>
              </a:rPr>
              <a:t>Consumo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73.3Kwh </a:t>
            </a:r>
          </a:p>
          <a:p>
            <a:pPr algn="ctr"/>
            <a:r>
              <a:rPr lang="es-CO" sz="1800" dirty="0">
                <a:solidFill>
                  <a:schemeClr val="accent1">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4478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852139525"/>
              </p:ext>
            </p:extLst>
          </p:nvPr>
        </p:nvGraphicFramePr>
        <p:xfrm>
          <a:off x="1899315" y="423351"/>
          <a:ext cx="8063835" cy="5929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374693475"/>
              </p:ext>
            </p:extLst>
          </p:nvPr>
        </p:nvGraphicFramePr>
        <p:xfrm>
          <a:off x="2233749" y="1293222"/>
          <a:ext cx="8059782" cy="3618411"/>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4"/>
          <p:cNvSpPr txBox="1">
            <a:spLocks/>
          </p:cNvSpPr>
          <p:nvPr/>
        </p:nvSpPr>
        <p:spPr>
          <a:xfrm>
            <a:off x="903514" y="659000"/>
            <a:ext cx="9390017" cy="8167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alibri" panose="020F0502020204030204" pitchFamily="34" charset="0"/>
                <a:cs typeface="Calibri" panose="020F0502020204030204" pitchFamily="34" charset="0"/>
              </a:rPr>
              <a:t>CONSUMO DE AGUA </a:t>
            </a:r>
          </a:p>
        </p:txBody>
      </p:sp>
      <p:sp>
        <p:nvSpPr>
          <p:cNvPr id="5" name="Título 4"/>
          <p:cNvSpPr txBox="1">
            <a:spLocks/>
          </p:cNvSpPr>
          <p:nvPr/>
        </p:nvSpPr>
        <p:spPr bwMode="auto">
          <a:xfrm>
            <a:off x="903514" y="476774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aunque desde el 2015 el consumo por persona ha ido aumentando significativamente, en el 2018 bajo 0.3  m³ en el año con respecto al 2017. con respecto a la meta estuvimos por debajo del límite inferior.</a:t>
            </a:r>
          </a:p>
        </p:txBody>
      </p:sp>
      <p:sp>
        <p:nvSpPr>
          <p:cNvPr id="6" name="Título 4"/>
          <p:cNvSpPr txBox="1">
            <a:spLocks/>
          </p:cNvSpPr>
          <p:nvPr/>
        </p:nvSpPr>
        <p:spPr bwMode="auto">
          <a:xfrm>
            <a:off x="9490165" y="325344"/>
            <a:ext cx="2390503" cy="9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1.68 m³ </a:t>
            </a:r>
          </a:p>
          <a:p>
            <a:pPr algn="ctr"/>
            <a:r>
              <a:rPr lang="es-CO" sz="1800" dirty="0">
                <a:solidFill>
                  <a:schemeClr val="accent1">
                    <a:lumMod val="75000"/>
                  </a:schemeClr>
                </a:solidFill>
                <a:latin typeface="Calibri" panose="020F0502020204030204" pitchFamily="34" charset="0"/>
                <a:cs typeface="Calibri" panose="020F0502020204030204" pitchFamily="34" charset="0"/>
              </a:rPr>
              <a:t>Consumo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1.31 m³ </a:t>
            </a:r>
          </a:p>
        </p:txBody>
      </p:sp>
    </p:spTree>
    <p:extLst>
      <p:ext uri="{BB962C8B-B14F-4D97-AF65-F5344CB8AC3E}">
        <p14:creationId xmlns:p14="http://schemas.microsoft.com/office/powerpoint/2010/main" val="198005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225275066"/>
              </p:ext>
            </p:extLst>
          </p:nvPr>
        </p:nvGraphicFramePr>
        <p:xfrm>
          <a:off x="903514" y="1475705"/>
          <a:ext cx="9080998" cy="3827417"/>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4"/>
          <p:cNvSpPr txBox="1">
            <a:spLocks/>
          </p:cNvSpPr>
          <p:nvPr/>
        </p:nvSpPr>
        <p:spPr>
          <a:xfrm>
            <a:off x="903515" y="659000"/>
            <a:ext cx="9181012"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alibri" panose="020F0502020204030204" pitchFamily="34" charset="0"/>
                <a:cs typeface="Calibri" panose="020F0502020204030204" pitchFamily="34" charset="0"/>
              </a:rPr>
              <a:t>GENERACIÓN DE RESÍDUOS APROVECHABLES </a:t>
            </a:r>
          </a:p>
        </p:txBody>
      </p:sp>
      <p:sp>
        <p:nvSpPr>
          <p:cNvPr id="5" name="Título 4"/>
          <p:cNvSpPr txBox="1">
            <a:spLocks/>
          </p:cNvSpPr>
          <p:nvPr/>
        </p:nvSpPr>
        <p:spPr bwMode="auto">
          <a:xfrm>
            <a:off x="9984512" y="809499"/>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2.09Kg </a:t>
            </a:r>
          </a:p>
          <a:p>
            <a:pPr algn="ctr"/>
            <a:endParaRPr lang="es-CO" sz="1800" dirty="0">
              <a:solidFill>
                <a:schemeClr val="accent1">
                  <a:lumMod val="75000"/>
                </a:schemeClr>
              </a:solidFill>
              <a:latin typeface="Calibri" panose="020F0502020204030204" pitchFamily="34" charset="0"/>
              <a:cs typeface="Calibri" panose="020F0502020204030204" pitchFamily="34" charset="0"/>
            </a:endParaRPr>
          </a:p>
          <a:p>
            <a:pPr algn="ctr"/>
            <a:r>
              <a:rPr lang="es-CO" sz="1800" dirty="0">
                <a:solidFill>
                  <a:schemeClr val="accent1">
                    <a:lumMod val="75000"/>
                  </a:schemeClr>
                </a:solidFill>
                <a:latin typeface="Calibri" panose="020F0502020204030204" pitchFamily="34" charset="0"/>
                <a:cs typeface="Calibri" panose="020F0502020204030204" pitchFamily="34" charset="0"/>
              </a:rPr>
              <a:t>Generación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0.60 Kg </a:t>
            </a:r>
          </a:p>
        </p:txBody>
      </p:sp>
      <p:sp>
        <p:nvSpPr>
          <p:cNvPr id="6" name="Título 4"/>
          <p:cNvSpPr txBox="1">
            <a:spLocks/>
          </p:cNvSpPr>
          <p:nvPr/>
        </p:nvSpPr>
        <p:spPr bwMode="auto">
          <a:xfrm>
            <a:off x="903514" y="476774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la separación de residuos de 2017 con respecto a 2018 disminuyo 0.8  lo cual nos invita a revisar las prácticas y generar nuevas estrategias para realizar mejor aprovechamiento de los residuos.</a:t>
            </a:r>
          </a:p>
          <a:p>
            <a:pPr algn="just"/>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4499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311385614"/>
              </p:ext>
            </p:extLst>
          </p:nvPr>
        </p:nvGraphicFramePr>
        <p:xfrm>
          <a:off x="1107145" y="1972491"/>
          <a:ext cx="8977382" cy="3500844"/>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4"/>
          <p:cNvSpPr txBox="1">
            <a:spLocks/>
          </p:cNvSpPr>
          <p:nvPr/>
        </p:nvSpPr>
        <p:spPr bwMode="auto">
          <a:xfrm>
            <a:off x="9984512" y="809499"/>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2.09Kg </a:t>
            </a:r>
          </a:p>
          <a:p>
            <a:pPr algn="ctr"/>
            <a:r>
              <a:rPr lang="es-CO" sz="1800" dirty="0">
                <a:solidFill>
                  <a:schemeClr val="accent1">
                    <a:lumMod val="75000"/>
                  </a:schemeClr>
                </a:solidFill>
                <a:latin typeface="Calibri" panose="020F0502020204030204" pitchFamily="34" charset="0"/>
                <a:cs typeface="Calibri" panose="020F0502020204030204" pitchFamily="34" charset="0"/>
              </a:rPr>
              <a:t>Generación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0.60 Kg </a:t>
            </a:r>
          </a:p>
        </p:txBody>
      </p:sp>
      <p:sp>
        <p:nvSpPr>
          <p:cNvPr id="5" name="Título 4"/>
          <p:cNvSpPr txBox="1">
            <a:spLocks/>
          </p:cNvSpPr>
          <p:nvPr/>
        </p:nvSpPr>
        <p:spPr>
          <a:xfrm>
            <a:off x="903515" y="659000"/>
            <a:ext cx="9181012"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alibri" panose="020F0502020204030204" pitchFamily="34" charset="0"/>
                <a:cs typeface="Calibri" panose="020F0502020204030204" pitchFamily="34" charset="0"/>
              </a:rPr>
              <a:t>GENERACIÓN DE RESÍDUOS NO APROVECHABLES </a:t>
            </a:r>
          </a:p>
        </p:txBody>
      </p:sp>
      <p:sp>
        <p:nvSpPr>
          <p:cNvPr id="6" name="Título 4"/>
          <p:cNvSpPr txBox="1">
            <a:spLocks/>
          </p:cNvSpPr>
          <p:nvPr/>
        </p:nvSpPr>
        <p:spPr>
          <a:xfrm>
            <a:off x="350520" y="5381895"/>
            <a:ext cx="11438205"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r>
              <a:rPr lang="es-CO" sz="800" dirty="0">
                <a:latin typeface="Calibri" panose="020F0502020204030204" pitchFamily="34" charset="0"/>
                <a:cs typeface="Calibri" panose="020F0502020204030204" pitchFamily="34" charset="0"/>
              </a:rPr>
              <a:t>1 caneca: 0.21 </a:t>
            </a:r>
            <a:r>
              <a:rPr lang="es-CO" sz="800" dirty="0">
                <a:solidFill>
                  <a:schemeClr val="accent1">
                    <a:lumMod val="75000"/>
                  </a:schemeClr>
                </a:solidFill>
                <a:latin typeface="Calibri" panose="020F0502020204030204" pitchFamily="34" charset="0"/>
                <a:cs typeface="Calibri" panose="020F0502020204030204" pitchFamily="34" charset="0"/>
              </a:rPr>
              <a:t>m³ </a:t>
            </a:r>
          </a:p>
          <a:p>
            <a:pPr algn="ctr"/>
            <a:r>
              <a:rPr lang="es-CO" sz="800" dirty="0">
                <a:latin typeface="Calibri" panose="020F0502020204030204" pitchFamily="34" charset="0"/>
                <a:cs typeface="Calibri" panose="020F0502020204030204" pitchFamily="34" charset="0"/>
              </a:rPr>
              <a:t>1 caja estacionaria: 2.29</a:t>
            </a:r>
            <a:r>
              <a:rPr lang="es-CO" sz="800" dirty="0">
                <a:solidFill>
                  <a:schemeClr val="accent1">
                    <a:lumMod val="75000"/>
                  </a:schemeClr>
                </a:solidFill>
                <a:latin typeface="Calibri" panose="020F0502020204030204" pitchFamily="34" charset="0"/>
                <a:cs typeface="Calibri" panose="020F0502020204030204" pitchFamily="34" charset="0"/>
              </a:rPr>
              <a:t> m³</a:t>
            </a:r>
            <a:r>
              <a:rPr lang="es-CO" sz="800" dirty="0">
                <a:latin typeface="Calibri" panose="020F0502020204030204" pitchFamily="34" charset="0"/>
                <a:cs typeface="Calibri" panose="020F0502020204030204" pitchFamily="34" charset="0"/>
              </a:rPr>
              <a:t> </a:t>
            </a:r>
          </a:p>
        </p:txBody>
      </p:sp>
      <p:sp>
        <p:nvSpPr>
          <p:cNvPr id="7" name="Título 4">
            <a:extLst>
              <a:ext uri="{FF2B5EF4-FFF2-40B4-BE49-F238E27FC236}">
                <a16:creationId xmlns:a16="http://schemas.microsoft.com/office/drawing/2014/main" id="{AA58370D-F60E-4A5E-AB62-06DD277C0831}"/>
              </a:ext>
            </a:extLst>
          </p:cNvPr>
          <p:cNvSpPr txBox="1">
            <a:spLocks/>
          </p:cNvSpPr>
          <p:nvPr/>
        </p:nvSpPr>
        <p:spPr bwMode="auto">
          <a:xfrm>
            <a:off x="692500" y="5336264"/>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la separación de residuos de 2017 y 2018 fue estable en la generación 0.4. </a:t>
            </a:r>
          </a:p>
        </p:txBody>
      </p:sp>
    </p:spTree>
    <p:extLst>
      <p:ext uri="{BB962C8B-B14F-4D97-AF65-F5344CB8AC3E}">
        <p14:creationId xmlns:p14="http://schemas.microsoft.com/office/powerpoint/2010/main" val="343928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bwMode="auto">
          <a:xfrm>
            <a:off x="9984512" y="809499"/>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2.09Kg </a:t>
            </a:r>
          </a:p>
          <a:p>
            <a:pPr algn="ctr"/>
            <a:r>
              <a:rPr lang="es-CO" sz="1800" dirty="0">
                <a:solidFill>
                  <a:schemeClr val="accent1">
                    <a:lumMod val="75000"/>
                  </a:schemeClr>
                </a:solidFill>
                <a:latin typeface="Calibri" panose="020F0502020204030204" pitchFamily="34" charset="0"/>
                <a:cs typeface="Calibri" panose="020F0502020204030204" pitchFamily="34" charset="0"/>
              </a:rPr>
              <a:t>Generación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0.60 Kg </a:t>
            </a:r>
          </a:p>
        </p:txBody>
      </p:sp>
      <p:sp>
        <p:nvSpPr>
          <p:cNvPr id="5" name="Título 4"/>
          <p:cNvSpPr txBox="1">
            <a:spLocks/>
          </p:cNvSpPr>
          <p:nvPr/>
        </p:nvSpPr>
        <p:spPr>
          <a:xfrm>
            <a:off x="903515" y="659000"/>
            <a:ext cx="9181012"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alibri" panose="020F0502020204030204" pitchFamily="34" charset="0"/>
                <a:cs typeface="Calibri" panose="020F0502020204030204" pitchFamily="34" charset="0"/>
              </a:rPr>
              <a:t>GENERACIÓN DE RESPEL</a:t>
            </a:r>
          </a:p>
        </p:txBody>
      </p:sp>
      <p:graphicFrame>
        <p:nvGraphicFramePr>
          <p:cNvPr id="6" name="Gráfico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77054448"/>
              </p:ext>
            </p:extLst>
          </p:nvPr>
        </p:nvGraphicFramePr>
        <p:xfrm>
          <a:off x="1630543" y="1238765"/>
          <a:ext cx="8022908" cy="3983570"/>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4">
            <a:extLst>
              <a:ext uri="{FF2B5EF4-FFF2-40B4-BE49-F238E27FC236}">
                <a16:creationId xmlns:a16="http://schemas.microsoft.com/office/drawing/2014/main" id="{3E9854E4-D6B6-4026-9850-3E6C1EC32084}"/>
              </a:ext>
            </a:extLst>
          </p:cNvPr>
          <p:cNvSpPr txBox="1">
            <a:spLocks/>
          </p:cNvSpPr>
          <p:nvPr/>
        </p:nvSpPr>
        <p:spPr>
          <a:xfrm>
            <a:off x="1380445" y="5391755"/>
            <a:ext cx="9181012"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CO" dirty="0">
              <a:latin typeface="Calibri" panose="020F0502020204030204" pitchFamily="34" charset="0"/>
              <a:cs typeface="Calibri" panose="020F0502020204030204" pitchFamily="34" charset="0"/>
            </a:endParaRPr>
          </a:p>
        </p:txBody>
      </p:sp>
      <p:sp>
        <p:nvSpPr>
          <p:cNvPr id="8" name="Título 4">
            <a:extLst>
              <a:ext uri="{FF2B5EF4-FFF2-40B4-BE49-F238E27FC236}">
                <a16:creationId xmlns:a16="http://schemas.microsoft.com/office/drawing/2014/main" id="{50F286B1-2980-4E4E-9E9C-7183222652D8}"/>
              </a:ext>
            </a:extLst>
          </p:cNvPr>
          <p:cNvSpPr txBox="1">
            <a:spLocks/>
          </p:cNvSpPr>
          <p:nvPr/>
        </p:nvSpPr>
        <p:spPr bwMode="auto">
          <a:xfrm>
            <a:off x="692500" y="5336264"/>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en el 2018 aumento 0.001 con respecto al 2017 esto porque se generaron más residuos a disponer  </a:t>
            </a:r>
            <a:r>
              <a:rPr lang="es-CO" sz="2000">
                <a:latin typeface="Calibri" panose="020F0502020204030204" pitchFamily="34" charset="0"/>
                <a:cs typeface="Calibri" panose="020F0502020204030204" pitchFamily="34" charset="0"/>
              </a:rPr>
              <a:t>del Laboratorio de Suelos. </a:t>
            </a:r>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379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580857983"/>
              </p:ext>
            </p:extLst>
          </p:nvPr>
        </p:nvGraphicFramePr>
        <p:xfrm>
          <a:off x="590205" y="397637"/>
          <a:ext cx="7478724" cy="3151897"/>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6EE63153-956F-407A-919D-B382A9917D42}"/>
              </a:ext>
            </a:extLst>
          </p:cNvPr>
          <p:cNvSpPr txBox="1">
            <a:spLocks/>
          </p:cNvSpPr>
          <p:nvPr/>
        </p:nvSpPr>
        <p:spPr bwMode="auto">
          <a:xfrm>
            <a:off x="8155713" y="1241760"/>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0.15Kg</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 </a:t>
            </a:r>
          </a:p>
        </p:txBody>
      </p:sp>
      <p:sp>
        <p:nvSpPr>
          <p:cNvPr id="4" name="Título 4">
            <a:extLst>
              <a:ext uri="{FF2B5EF4-FFF2-40B4-BE49-F238E27FC236}">
                <a16:creationId xmlns:a16="http://schemas.microsoft.com/office/drawing/2014/main" id="{82972B4E-F5F2-4A7D-BE3A-2CC7AA1C4A1E}"/>
              </a:ext>
            </a:extLst>
          </p:cNvPr>
          <p:cNvSpPr txBox="1">
            <a:spLocks/>
          </p:cNvSpPr>
          <p:nvPr/>
        </p:nvSpPr>
        <p:spPr bwMode="auto">
          <a:xfrm>
            <a:off x="1181333" y="4234341"/>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0.15Kg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graphicFrame>
        <p:nvGraphicFramePr>
          <p:cNvPr id="5" name="Gráfico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617361157"/>
              </p:ext>
            </p:extLst>
          </p:nvPr>
        </p:nvGraphicFramePr>
        <p:xfrm>
          <a:off x="3896626" y="3794413"/>
          <a:ext cx="6715996" cy="2647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696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262271183"/>
              </p:ext>
            </p:extLst>
          </p:nvPr>
        </p:nvGraphicFramePr>
        <p:xfrm>
          <a:off x="3516284" y="181782"/>
          <a:ext cx="7412783" cy="3259687"/>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5FD4FB26-570B-4EDB-8150-505C6F3A3502}"/>
              </a:ext>
            </a:extLst>
          </p:cNvPr>
          <p:cNvSpPr txBox="1">
            <a:spLocks/>
          </p:cNvSpPr>
          <p:nvPr/>
        </p:nvSpPr>
        <p:spPr bwMode="auto">
          <a:xfrm>
            <a:off x="1064029" y="1067193"/>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138,3Kg</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 </a:t>
            </a:r>
          </a:p>
        </p:txBody>
      </p:sp>
      <p:graphicFrame>
        <p:nvGraphicFramePr>
          <p:cNvPr id="4" name="Gráfico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110875801"/>
              </p:ext>
            </p:extLst>
          </p:nvPr>
        </p:nvGraphicFramePr>
        <p:xfrm>
          <a:off x="589808" y="3640973"/>
          <a:ext cx="7157654" cy="3000895"/>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4">
            <a:extLst>
              <a:ext uri="{FF2B5EF4-FFF2-40B4-BE49-F238E27FC236}">
                <a16:creationId xmlns:a16="http://schemas.microsoft.com/office/drawing/2014/main" id="{C5779787-FC87-46C8-8646-AB3E38839F4C}"/>
              </a:ext>
            </a:extLst>
          </p:cNvPr>
          <p:cNvSpPr txBox="1">
            <a:spLocks/>
          </p:cNvSpPr>
          <p:nvPr/>
        </p:nvSpPr>
        <p:spPr bwMode="auto">
          <a:xfrm>
            <a:off x="8380155" y="4587583"/>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52.52 m3/mes </a:t>
            </a:r>
          </a:p>
        </p:txBody>
      </p:sp>
    </p:spTree>
    <p:extLst>
      <p:ext uri="{BB962C8B-B14F-4D97-AF65-F5344CB8AC3E}">
        <p14:creationId xmlns:p14="http://schemas.microsoft.com/office/powerpoint/2010/main" val="144474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289142282"/>
              </p:ext>
            </p:extLst>
          </p:nvPr>
        </p:nvGraphicFramePr>
        <p:xfrm>
          <a:off x="731207" y="357690"/>
          <a:ext cx="7273949" cy="3291597"/>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E289F857-6D15-43C8-A282-DA8103CCC08D}"/>
              </a:ext>
            </a:extLst>
          </p:cNvPr>
          <p:cNvSpPr txBox="1">
            <a:spLocks/>
          </p:cNvSpPr>
          <p:nvPr/>
        </p:nvSpPr>
        <p:spPr bwMode="auto">
          <a:xfrm>
            <a:off x="8272090" y="1125383"/>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0,0084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graphicFrame>
        <p:nvGraphicFramePr>
          <p:cNvPr id="4" name="Gráfico 3">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88954511"/>
              </p:ext>
            </p:extLst>
          </p:nvPr>
        </p:nvGraphicFramePr>
        <p:xfrm>
          <a:off x="3156787" y="3810582"/>
          <a:ext cx="7034058" cy="3047418"/>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4">
            <a:extLst>
              <a:ext uri="{FF2B5EF4-FFF2-40B4-BE49-F238E27FC236}">
                <a16:creationId xmlns:a16="http://schemas.microsoft.com/office/drawing/2014/main" id="{9275569B-D7AF-462C-BB69-93E0E1EBFFC9}"/>
              </a:ext>
            </a:extLst>
          </p:cNvPr>
          <p:cNvSpPr txBox="1">
            <a:spLocks/>
          </p:cNvSpPr>
          <p:nvPr/>
        </p:nvSpPr>
        <p:spPr bwMode="auto">
          <a:xfrm>
            <a:off x="898702" y="4478165"/>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0,079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spTree>
    <p:extLst>
      <p:ext uri="{BB962C8B-B14F-4D97-AF65-F5344CB8AC3E}">
        <p14:creationId xmlns:p14="http://schemas.microsoft.com/office/powerpoint/2010/main" val="373047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2390651158"/>
              </p:ext>
            </p:extLst>
          </p:nvPr>
        </p:nvGraphicFramePr>
        <p:xfrm>
          <a:off x="3765665" y="340417"/>
          <a:ext cx="7070624" cy="3491749"/>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12C1C1EA-B9A0-4C41-9402-81FBA463D35D}"/>
              </a:ext>
            </a:extLst>
          </p:cNvPr>
          <p:cNvSpPr txBox="1">
            <a:spLocks/>
          </p:cNvSpPr>
          <p:nvPr/>
        </p:nvSpPr>
        <p:spPr bwMode="auto">
          <a:xfrm>
            <a:off x="1123144" y="1025630"/>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78,5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graphicFrame>
        <p:nvGraphicFramePr>
          <p:cNvPr id="4" name="Gráfico 3">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3549637713"/>
              </p:ext>
            </p:extLst>
          </p:nvPr>
        </p:nvGraphicFramePr>
        <p:xfrm>
          <a:off x="381219" y="3266903"/>
          <a:ext cx="6601472" cy="3694340"/>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4">
            <a:extLst>
              <a:ext uri="{FF2B5EF4-FFF2-40B4-BE49-F238E27FC236}">
                <a16:creationId xmlns:a16="http://schemas.microsoft.com/office/drawing/2014/main" id="{0FA50990-7015-4447-BE9B-A4ADF6B3FD02}"/>
              </a:ext>
            </a:extLst>
          </p:cNvPr>
          <p:cNvSpPr txBox="1">
            <a:spLocks/>
          </p:cNvSpPr>
          <p:nvPr/>
        </p:nvSpPr>
        <p:spPr bwMode="auto">
          <a:xfrm>
            <a:off x="7440819" y="4210640"/>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0,89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spTree>
    <p:extLst>
      <p:ext uri="{BB962C8B-B14F-4D97-AF65-F5344CB8AC3E}">
        <p14:creationId xmlns:p14="http://schemas.microsoft.com/office/powerpoint/2010/main" val="52560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1457819251"/>
              </p:ext>
            </p:extLst>
          </p:nvPr>
        </p:nvGraphicFramePr>
        <p:xfrm>
          <a:off x="997527" y="487921"/>
          <a:ext cx="7539009" cy="3250680"/>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C61359EC-69C6-4007-8616-C71C53990125}"/>
              </a:ext>
            </a:extLst>
          </p:cNvPr>
          <p:cNvSpPr txBox="1">
            <a:spLocks/>
          </p:cNvSpPr>
          <p:nvPr/>
        </p:nvSpPr>
        <p:spPr bwMode="auto">
          <a:xfrm>
            <a:off x="8147400" y="1358139"/>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0,3</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graphicFrame>
        <p:nvGraphicFramePr>
          <p:cNvPr id="4" name="Gráfico 3">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1812953500"/>
              </p:ext>
            </p:extLst>
          </p:nvPr>
        </p:nvGraphicFramePr>
        <p:xfrm>
          <a:off x="2651330" y="3738601"/>
          <a:ext cx="8005587" cy="3185901"/>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4">
            <a:extLst>
              <a:ext uri="{FF2B5EF4-FFF2-40B4-BE49-F238E27FC236}">
                <a16:creationId xmlns:a16="http://schemas.microsoft.com/office/drawing/2014/main" id="{BF4F41E2-7430-47F5-A43C-E8A5723F8637}"/>
              </a:ext>
            </a:extLst>
          </p:cNvPr>
          <p:cNvSpPr txBox="1">
            <a:spLocks/>
          </p:cNvSpPr>
          <p:nvPr/>
        </p:nvSpPr>
        <p:spPr bwMode="auto">
          <a:xfrm>
            <a:off x="393237" y="4665345"/>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0,42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spTree>
    <p:extLst>
      <p:ext uri="{BB962C8B-B14F-4D97-AF65-F5344CB8AC3E}">
        <p14:creationId xmlns:p14="http://schemas.microsoft.com/office/powerpoint/2010/main" val="2802447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610091078"/>
              </p:ext>
            </p:extLst>
          </p:nvPr>
        </p:nvGraphicFramePr>
        <p:xfrm>
          <a:off x="176506" y="294172"/>
          <a:ext cx="7928404" cy="4086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244118803"/>
              </p:ext>
            </p:extLst>
          </p:nvPr>
        </p:nvGraphicFramePr>
        <p:xfrm>
          <a:off x="3848756" y="3992550"/>
          <a:ext cx="7373428" cy="308158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14E1A40C-67D3-48AE-B61A-46D197C87B50}"/>
              </a:ext>
            </a:extLst>
          </p:cNvPr>
          <p:cNvSpPr/>
          <p:nvPr/>
        </p:nvSpPr>
        <p:spPr>
          <a:xfrm>
            <a:off x="7060707" y="976061"/>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37,9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
        <p:nvSpPr>
          <p:cNvPr id="5" name="Rectángulo 4">
            <a:extLst>
              <a:ext uri="{FF2B5EF4-FFF2-40B4-BE49-F238E27FC236}">
                <a16:creationId xmlns:a16="http://schemas.microsoft.com/office/drawing/2014/main" id="{CDBE9AE4-D720-4300-B59E-B630D1CC1131}"/>
              </a:ext>
            </a:extLst>
          </p:cNvPr>
          <p:cNvSpPr/>
          <p:nvPr/>
        </p:nvSpPr>
        <p:spPr>
          <a:xfrm>
            <a:off x="176506" y="4380807"/>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154,3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Tree>
    <p:extLst>
      <p:ext uri="{BB962C8B-B14F-4D97-AF65-F5344CB8AC3E}">
        <p14:creationId xmlns:p14="http://schemas.microsoft.com/office/powerpoint/2010/main" val="9395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439" y="1677476"/>
            <a:ext cx="3439761" cy="4241418"/>
          </a:xfrm>
          <a:prstGeom prst="rect">
            <a:avLst/>
          </a:prstGeom>
        </p:spPr>
        <p:txBody>
          <a:bodyPr wrap="square">
            <a:spAutoFit/>
          </a:bodyPr>
          <a:lstStyle/>
          <a:p>
            <a:pPr algn="just">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La Universidad Católica de Oriente se compromete a motivar, implementar y mantener una cultura ambiental en la comunidad universitaria, desarrollando acciones que permitan prevenir, mitigar y corregir los impactos negativos, generados como resultado del desarrollo de sus actividades de docencia, investigación y extensión, con el compromiso del mejoramiento continuo y el cumplimiento de la normatividad ambiental.</a:t>
            </a:r>
          </a:p>
        </p:txBody>
      </p:sp>
      <p:pic>
        <p:nvPicPr>
          <p:cNvPr id="3" name="Imagen 2"/>
          <p:cNvPicPr>
            <a:picLocks noChangeAspect="1"/>
          </p:cNvPicPr>
          <p:nvPr/>
        </p:nvPicPr>
        <p:blipFill>
          <a:blip r:embed="rId2"/>
          <a:stretch>
            <a:fillRect/>
          </a:stretch>
        </p:blipFill>
        <p:spPr>
          <a:xfrm>
            <a:off x="7200900" y="1677477"/>
            <a:ext cx="4914899" cy="3664383"/>
          </a:xfrm>
          <a:prstGeom prst="rect">
            <a:avLst/>
          </a:prstGeom>
          <a:ln>
            <a:noFill/>
          </a:ln>
          <a:effectLst>
            <a:softEdge rad="112500"/>
          </a:effectLst>
        </p:spPr>
      </p:pic>
      <p:sp>
        <p:nvSpPr>
          <p:cNvPr id="4" name="CuadroTexto 3"/>
          <p:cNvSpPr txBox="1"/>
          <p:nvPr/>
        </p:nvSpPr>
        <p:spPr>
          <a:xfrm>
            <a:off x="4038224" y="717002"/>
            <a:ext cx="3772276" cy="553998"/>
          </a:xfrm>
          <a:prstGeom prst="rect">
            <a:avLst/>
          </a:prstGeom>
          <a:noFill/>
        </p:spPr>
        <p:txBody>
          <a:bodyPr wrap="square" rtlCol="0">
            <a:spAutoFit/>
          </a:bodyPr>
          <a:lstStyle/>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POLÍTICA AMBIENTAL</a:t>
            </a:r>
          </a:p>
        </p:txBody>
      </p:sp>
      <p:pic>
        <p:nvPicPr>
          <p:cNvPr id="6" name="Picture 2" descr="Imagen relacionada"/>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3143" b="98286" l="8567" r="89888"/>
                    </a14:imgEffect>
                  </a14:imgLayer>
                </a14:imgProps>
              </a:ext>
              <a:ext uri="{28A0092B-C50C-407E-A947-70E740481C1C}">
                <a14:useLocalDpi xmlns:a14="http://schemas.microsoft.com/office/drawing/2010/main" val="0"/>
              </a:ext>
            </a:extLst>
          </a:blip>
          <a:srcRect l="15142" r="16459"/>
          <a:stretch/>
        </p:blipFill>
        <p:spPr bwMode="auto">
          <a:xfrm>
            <a:off x="3886200" y="2246773"/>
            <a:ext cx="3514456" cy="252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2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46536310"/>
              </p:ext>
            </p:extLst>
          </p:nvPr>
        </p:nvGraphicFramePr>
        <p:xfrm>
          <a:off x="4189615" y="199506"/>
          <a:ext cx="7913717" cy="38737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097404666"/>
              </p:ext>
            </p:extLst>
          </p:nvPr>
        </p:nvGraphicFramePr>
        <p:xfrm>
          <a:off x="459986" y="3557847"/>
          <a:ext cx="7453730" cy="345921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8AA7ECEA-AB3D-4B7C-9287-DE012D3B5207}"/>
              </a:ext>
            </a:extLst>
          </p:cNvPr>
          <p:cNvSpPr/>
          <p:nvPr/>
        </p:nvSpPr>
        <p:spPr>
          <a:xfrm>
            <a:off x="801949" y="614026"/>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269,35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
        <p:nvSpPr>
          <p:cNvPr id="5" name="Rectángulo 4">
            <a:extLst>
              <a:ext uri="{FF2B5EF4-FFF2-40B4-BE49-F238E27FC236}">
                <a16:creationId xmlns:a16="http://schemas.microsoft.com/office/drawing/2014/main" id="{765EEBA0-64A6-4092-B422-D6E1833CE41B}"/>
              </a:ext>
            </a:extLst>
          </p:cNvPr>
          <p:cNvSpPr/>
          <p:nvPr/>
        </p:nvSpPr>
        <p:spPr>
          <a:xfrm>
            <a:off x="7424691" y="4239849"/>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7,94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Tree>
    <p:extLst>
      <p:ext uri="{BB962C8B-B14F-4D97-AF65-F5344CB8AC3E}">
        <p14:creationId xmlns:p14="http://schemas.microsoft.com/office/powerpoint/2010/main" val="56059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154926462"/>
              </p:ext>
            </p:extLst>
          </p:nvPr>
        </p:nvGraphicFramePr>
        <p:xfrm>
          <a:off x="301034" y="465511"/>
          <a:ext cx="7030791" cy="35495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636120686"/>
              </p:ext>
            </p:extLst>
          </p:nvPr>
        </p:nvGraphicFramePr>
        <p:xfrm>
          <a:off x="4846630" y="3840480"/>
          <a:ext cx="6367239" cy="318312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D3DC10D2-9574-4FD9-85B6-BF306DC8590A}"/>
              </a:ext>
            </a:extLst>
          </p:cNvPr>
          <p:cNvSpPr/>
          <p:nvPr/>
        </p:nvSpPr>
        <p:spPr>
          <a:xfrm>
            <a:off x="7060707" y="976061"/>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8,94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
        <p:nvSpPr>
          <p:cNvPr id="5" name="Rectángulo 4">
            <a:extLst>
              <a:ext uri="{FF2B5EF4-FFF2-40B4-BE49-F238E27FC236}">
                <a16:creationId xmlns:a16="http://schemas.microsoft.com/office/drawing/2014/main" id="{ABB61816-256C-4625-8B2A-F3F20F67DF16}"/>
              </a:ext>
            </a:extLst>
          </p:cNvPr>
          <p:cNvSpPr/>
          <p:nvPr/>
        </p:nvSpPr>
        <p:spPr>
          <a:xfrm>
            <a:off x="1282824" y="3840480"/>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15,9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Tree>
    <p:extLst>
      <p:ext uri="{BB962C8B-B14F-4D97-AF65-F5344CB8AC3E}">
        <p14:creationId xmlns:p14="http://schemas.microsoft.com/office/powerpoint/2010/main" val="1420970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3512217302"/>
              </p:ext>
            </p:extLst>
          </p:nvPr>
        </p:nvGraphicFramePr>
        <p:xfrm>
          <a:off x="1624614" y="1065320"/>
          <a:ext cx="8966446"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a:extLst>
              <a:ext uri="{FF2B5EF4-FFF2-40B4-BE49-F238E27FC236}">
                <a16:creationId xmlns:a16="http://schemas.microsoft.com/office/drawing/2014/main" id="{B7207351-DE77-40DE-86CF-AB4FAE0F998B}"/>
              </a:ext>
            </a:extLst>
          </p:cNvPr>
          <p:cNvSpPr/>
          <p:nvPr/>
        </p:nvSpPr>
        <p:spPr>
          <a:xfrm>
            <a:off x="8001740" y="1036014"/>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6,21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Tree>
    <p:extLst>
      <p:ext uri="{BB962C8B-B14F-4D97-AF65-F5344CB8AC3E}">
        <p14:creationId xmlns:p14="http://schemas.microsoft.com/office/powerpoint/2010/main" val="2512601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62946078"/>
              </p:ext>
            </p:extLst>
          </p:nvPr>
        </p:nvGraphicFramePr>
        <p:xfrm>
          <a:off x="407324" y="485207"/>
          <a:ext cx="5544589" cy="39704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549459022"/>
              </p:ext>
            </p:extLst>
          </p:nvPr>
        </p:nvGraphicFramePr>
        <p:xfrm>
          <a:off x="5727469" y="2793075"/>
          <a:ext cx="5843847" cy="35495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3D10983A-D984-4FF9-8CC6-EC5E0BE7AE02}"/>
              </a:ext>
            </a:extLst>
          </p:cNvPr>
          <p:cNvSpPr/>
          <p:nvPr/>
        </p:nvSpPr>
        <p:spPr>
          <a:xfrm>
            <a:off x="7211627" y="2101082"/>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0,625 kg/mes</a:t>
            </a:r>
          </a:p>
        </p:txBody>
      </p:sp>
      <p:sp>
        <p:nvSpPr>
          <p:cNvPr id="5" name="Rectángulo 4">
            <a:extLst>
              <a:ext uri="{FF2B5EF4-FFF2-40B4-BE49-F238E27FC236}">
                <a16:creationId xmlns:a16="http://schemas.microsoft.com/office/drawing/2014/main" id="{0585B11F-440A-49F2-B13F-75A24681E641}"/>
              </a:ext>
            </a:extLst>
          </p:cNvPr>
          <p:cNvSpPr/>
          <p:nvPr/>
        </p:nvSpPr>
        <p:spPr>
          <a:xfrm>
            <a:off x="1194047" y="4567843"/>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0,19 kg/mes</a:t>
            </a:r>
          </a:p>
        </p:txBody>
      </p:sp>
    </p:spTree>
    <p:extLst>
      <p:ext uri="{BB962C8B-B14F-4D97-AF65-F5344CB8AC3E}">
        <p14:creationId xmlns:p14="http://schemas.microsoft.com/office/powerpoint/2010/main" val="628343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34610741"/>
              </p:ext>
            </p:extLst>
          </p:nvPr>
        </p:nvGraphicFramePr>
        <p:xfrm>
          <a:off x="0" y="225736"/>
          <a:ext cx="6459312" cy="3830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966621077"/>
              </p:ext>
            </p:extLst>
          </p:nvPr>
        </p:nvGraphicFramePr>
        <p:xfrm>
          <a:off x="4915754" y="2809138"/>
          <a:ext cx="6888319" cy="396573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15F2E4C0-D704-4737-BE30-A30E4D4E7F28}"/>
              </a:ext>
            </a:extLst>
          </p:cNvPr>
          <p:cNvSpPr/>
          <p:nvPr/>
        </p:nvSpPr>
        <p:spPr>
          <a:xfrm>
            <a:off x="1194047" y="4567843"/>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0,0015 kg/mes</a:t>
            </a:r>
          </a:p>
        </p:txBody>
      </p:sp>
      <p:sp>
        <p:nvSpPr>
          <p:cNvPr id="5" name="Rectángulo 4">
            <a:extLst>
              <a:ext uri="{FF2B5EF4-FFF2-40B4-BE49-F238E27FC236}">
                <a16:creationId xmlns:a16="http://schemas.microsoft.com/office/drawing/2014/main" id="{570C17EA-7623-4636-93BB-EE8617D29570}"/>
              </a:ext>
            </a:extLst>
          </p:cNvPr>
          <p:cNvSpPr/>
          <p:nvPr/>
        </p:nvSpPr>
        <p:spPr>
          <a:xfrm>
            <a:off x="7037034" y="2065819"/>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0,0013 kg/mes</a:t>
            </a:r>
          </a:p>
        </p:txBody>
      </p:sp>
    </p:spTree>
    <p:extLst>
      <p:ext uri="{BB962C8B-B14F-4D97-AF65-F5344CB8AC3E}">
        <p14:creationId xmlns:p14="http://schemas.microsoft.com/office/powerpoint/2010/main" val="4032505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8758C991-8000-420F-84CC-36F2C575BFE1}"/>
              </a:ext>
            </a:extLst>
          </p:cNvPr>
          <p:cNvGraphicFramePr>
            <a:graphicFrameLocks/>
          </p:cNvGraphicFramePr>
          <p:nvPr>
            <p:extLst>
              <p:ext uri="{D42A27DB-BD31-4B8C-83A1-F6EECF244321}">
                <p14:modId xmlns:p14="http://schemas.microsoft.com/office/powerpoint/2010/main" val="1346448901"/>
              </p:ext>
            </p:extLst>
          </p:nvPr>
        </p:nvGraphicFramePr>
        <p:xfrm>
          <a:off x="1738840" y="1017270"/>
          <a:ext cx="8412480" cy="4823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8765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8758C991-8000-420F-84CC-36F2C575BFE1}"/>
              </a:ext>
            </a:extLst>
          </p:cNvPr>
          <p:cNvGraphicFramePr>
            <a:graphicFrameLocks/>
          </p:cNvGraphicFramePr>
          <p:nvPr/>
        </p:nvGraphicFramePr>
        <p:xfrm>
          <a:off x="1889760" y="1017270"/>
          <a:ext cx="8412480" cy="4823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9715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99163" y="552142"/>
            <a:ext cx="5537809" cy="707886"/>
          </a:xfrm>
          <a:prstGeom prst="rect">
            <a:avLst/>
          </a:prstGeom>
          <a:noFill/>
        </p:spPr>
        <p:txBody>
          <a:bodyPr wrap="square" rtlCol="0">
            <a:spAutoFit/>
          </a:bodyPr>
          <a:lstStyle/>
          <a:p>
            <a:r>
              <a:rPr lang="es-CO" sz="4000" dirty="0">
                <a:solidFill>
                  <a:schemeClr val="accent1">
                    <a:lumMod val="50000"/>
                  </a:schemeClr>
                </a:solidFill>
                <a:effectLst>
                  <a:outerShdw blurRad="38100" dist="38100" dir="2700000" algn="tl">
                    <a:srgbClr val="000000">
                      <a:alpha val="43137"/>
                    </a:srgbClr>
                  </a:outerShdw>
                </a:effectLst>
                <a:ea typeface="+mj-ea"/>
                <a:cs typeface="+mj-cs"/>
              </a:rPr>
              <a:t>Huella de carbono CO2</a:t>
            </a:r>
          </a:p>
        </p:txBody>
      </p:sp>
      <p:sp>
        <p:nvSpPr>
          <p:cNvPr id="4" name="AutoShape 4" descr="Imagen relacionada"/>
          <p:cNvSpPr>
            <a:spLocks noChangeAspect="1" noChangeArrowheads="1"/>
          </p:cNvSpPr>
          <p:nvPr/>
        </p:nvSpPr>
        <p:spPr bwMode="auto">
          <a:xfrm>
            <a:off x="155574" y="-144463"/>
            <a:ext cx="1050545" cy="1050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37015" t="-1359" r="10214" b="1359"/>
          <a:stretch/>
        </p:blipFill>
        <p:spPr bwMode="auto">
          <a:xfrm rot="1098274">
            <a:off x="7980701" y="3877290"/>
            <a:ext cx="2301935" cy="23606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310127" y="2058038"/>
            <a:ext cx="5041925" cy="2308324"/>
          </a:xfrm>
          <a:prstGeom prst="rect">
            <a:avLst/>
          </a:prstGeom>
          <a:noFill/>
        </p:spPr>
        <p:txBody>
          <a:bodyPr wrap="square" rtlCol="0">
            <a:spAutoFit/>
          </a:bodyPr>
          <a:lstStyle/>
          <a:p>
            <a:r>
              <a:rPr lang="es-CO" dirty="0"/>
              <a:t>La</a:t>
            </a:r>
            <a:r>
              <a:rPr lang="es-CO" b="1" dirty="0"/>
              <a:t> huella de carbono es la cantidad de gases efecto invernadero</a:t>
            </a:r>
            <a:r>
              <a:rPr lang="es-CO" dirty="0"/>
              <a:t> (GEI), que emite de forma directa o indirecta un individuo, organización, empresa, evento o producto. Por ejemplo, la huella de carbono de una persona vendría determinada por el consumo energético de su vivienda, el medio de transporte, sus actividades cotidianas y de ocio, el uso aparatos electrónicos, etc.</a:t>
            </a:r>
          </a:p>
        </p:txBody>
      </p:sp>
      <p:pic>
        <p:nvPicPr>
          <p:cNvPr id="9"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481" t="5138" r="757" b="2062"/>
          <a:stretch/>
        </p:blipFill>
        <p:spPr bwMode="auto">
          <a:xfrm>
            <a:off x="155574" y="1851745"/>
            <a:ext cx="5331698" cy="393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7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313 -0.1037 L 0.00391 -0.00902 " pathEditMode="relative" rAng="0" ptsTypes="AA">
                                      <p:cBhvr>
                                        <p:cTn id="11" dur="2000" fill="hold"/>
                                        <p:tgtEl>
                                          <p:spTgt spid="9"/>
                                        </p:tgtEl>
                                        <p:attrNameLst>
                                          <p:attrName>ppt_x</p:attrName>
                                          <p:attrName>ppt_y</p:attrName>
                                        </p:attrNameLst>
                                      </p:cBhvr>
                                      <p:rCtr x="39" y="4722"/>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BEBA8EAE-BF5A-486C-A8C5-ECC9F3942E4B}">
                <a14:imgProps xmlns:a14="http://schemas.microsoft.com/office/drawing/2010/main">
                  <a14:imgLayer r:embed="rId3">
                    <a14:imgEffect>
                      <a14:backgroundRemoval t="3491" b="96291" l="7782" r="93600">
                        <a14:foregroundMark x1="12145" y1="28364" x2="12145" y2="28364"/>
                        <a14:foregroundMark x1="14473" y1="17818" x2="14473" y2="17818"/>
                        <a14:foregroundMark x1="14764" y1="25236" x2="14764" y2="25236"/>
                        <a14:foregroundMark x1="18545" y1="18036" x2="18545" y2="18036"/>
                        <a14:foregroundMark x1="27564" y1="16873" x2="27127" y2="16873"/>
                        <a14:foregroundMark x1="15345" y1="16291" x2="15345" y2="16291"/>
                        <a14:foregroundMark x1="12582" y1="20218" x2="12582" y2="20218"/>
                        <a14:foregroundMark x1="70182" y1="34618" x2="70182" y2="34618"/>
                        <a14:foregroundMark x1="62764" y1="28582" x2="62764" y2="28582"/>
                        <a14:foregroundMark x1="61673" y1="43055" x2="61673" y2="43055"/>
                        <a14:foregroundMark x1="32509" y1="28218" x2="32509" y2="28218"/>
                        <a14:foregroundMark x1="38764" y1="28218" x2="38764" y2="28218"/>
                        <a14:backgroundMark x1="43273" y1="72291" x2="43273" y2="72291"/>
                        <a14:backgroundMark x1="43127" y1="65018" x2="43127" y2="65018"/>
                        <a14:backgroundMark x1="46182" y1="67782" x2="46182" y2="67782"/>
                        <a14:backgroundMark x1="50255" y1="76218" x2="50255" y2="76218"/>
                        <a14:backgroundMark x1="42255" y1="69600" x2="42255" y2="69600"/>
                        <a14:backgroundMark x1="41236" y1="62182" x2="41236" y2="62182"/>
                        <a14:backgroundMark x1="46327" y1="64218" x2="46327" y2="64218"/>
                        <a14:backgroundMark x1="43564" y1="74982" x2="43564" y2="74982"/>
                        <a14:backgroundMark x1="45164" y1="71273" x2="45164" y2="71273"/>
                        <a14:backgroundMark x1="36582" y1="77818" x2="36582" y2="77818"/>
                        <a14:backgroundMark x1="41236" y1="75418" x2="41236" y2="75418"/>
                        <a14:backgroundMark x1="40073" y1="76800" x2="40073" y2="76800"/>
                        <a14:backgroundMark x1="38182" y1="77600" x2="38182" y2="77600"/>
                        <a14:backgroundMark x1="32655" y1="54036" x2="32655" y2="54036"/>
                        <a14:backgroundMark x1="35709" y1="56218" x2="35709" y2="56218"/>
                        <a14:backgroundMark x1="27564" y1="56218" x2="27564" y2="56218"/>
                        <a14:backgroundMark x1="23927" y1="56800" x2="23927" y2="56800"/>
                        <a14:backgroundMark x1="30036" y1="53818" x2="30036" y2="53818"/>
                        <a14:backgroundMark x1="57818" y1="23636" x2="57818" y2="23636"/>
                        <a14:backgroundMark x1="68873" y1="22836" x2="68873" y2="22836"/>
                        <a14:backgroundMark x1="69455" y1="14182" x2="69455" y2="14182"/>
                        <a14:backgroundMark x1="68582" y1="18400" x2="68582" y2="18400"/>
                        <a14:backgroundMark x1="67855" y1="16582" x2="67855" y2="16582"/>
                        <a14:backgroundMark x1="70618" y1="23782" x2="70618" y2="23782"/>
                        <a14:backgroundMark x1="67273" y1="24218" x2="67273" y2="24218"/>
                        <a14:backgroundMark x1="68436" y1="20582" x2="68436" y2="20582"/>
                        <a14:backgroundMark x1="66255" y1="23273" x2="66255" y2="23273"/>
                        <a14:backgroundMark x1="63345" y1="24218" x2="63345" y2="24218"/>
                        <a14:backgroundMark x1="61164" y1="23855" x2="61164" y2="23855"/>
                        <a14:backgroundMark x1="58400" y1="24291" x2="58400" y2="24291"/>
                        <a14:backgroundMark x1="54909" y1="24218" x2="54909" y2="24218"/>
                        <a14:backgroundMark x1="56364" y1="27782" x2="56364" y2="27782"/>
                        <a14:backgroundMark x1="56509" y1="30982" x2="56509" y2="30982"/>
                        <a14:backgroundMark x1="59418" y1="42400" x2="59418" y2="42400"/>
                      </a14:backgroundRemoval>
                    </a14:imgEffect>
                  </a14:imgLayer>
                </a14:imgProps>
              </a:ext>
              <a:ext uri="{28A0092B-C50C-407E-A947-70E740481C1C}">
                <a14:useLocalDpi xmlns:a14="http://schemas.microsoft.com/office/drawing/2010/main" val="0"/>
              </a:ext>
            </a:extLst>
          </a:blip>
          <a:stretch>
            <a:fillRect/>
          </a:stretch>
        </p:blipFill>
        <p:spPr>
          <a:xfrm>
            <a:off x="2435629" y="748008"/>
            <a:ext cx="6159731" cy="6159731"/>
          </a:xfrm>
          <a:prstGeom prst="rect">
            <a:avLst/>
          </a:prstGeom>
        </p:spPr>
      </p:pic>
      <p:sp>
        <p:nvSpPr>
          <p:cNvPr id="3" name="CuadroTexto 2"/>
          <p:cNvSpPr txBox="1"/>
          <p:nvPr/>
        </p:nvSpPr>
        <p:spPr>
          <a:xfrm>
            <a:off x="2435629" y="332510"/>
            <a:ext cx="7032567" cy="830997"/>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¿Cuáles son los tipos de emisiones de CO2?</a:t>
            </a:r>
          </a:p>
          <a:p>
            <a:endParaRPr lang="es-CO" dirty="0"/>
          </a:p>
        </p:txBody>
      </p:sp>
      <p:sp>
        <p:nvSpPr>
          <p:cNvPr id="5" name="Llamada rectangular redondeada 4"/>
          <p:cNvSpPr/>
          <p:nvPr/>
        </p:nvSpPr>
        <p:spPr>
          <a:xfrm flipH="1">
            <a:off x="3276601" y="1579005"/>
            <a:ext cx="1837266" cy="1020262"/>
          </a:xfrm>
          <a:prstGeom prst="wedgeRoundRectCallout">
            <a:avLst>
              <a:gd name="adj1" fmla="val -42933"/>
              <a:gd name="adj2" fmla="val 75127"/>
              <a:gd name="adj3" fmla="val 16667"/>
            </a:avLst>
          </a:prstGeom>
          <a:solidFill>
            <a:schemeClr val="accent6">
              <a:lumMod val="20000"/>
              <a:lumOff val="8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Llamada rectangular redondeada 5"/>
          <p:cNvSpPr/>
          <p:nvPr/>
        </p:nvSpPr>
        <p:spPr>
          <a:xfrm flipV="1">
            <a:off x="5731934" y="4749799"/>
            <a:ext cx="1794933" cy="931334"/>
          </a:xfrm>
          <a:prstGeom prst="wedgeRoundRectCallout">
            <a:avLst>
              <a:gd name="adj1" fmla="val -38567"/>
              <a:gd name="adj2" fmla="val 63472"/>
              <a:gd name="adj3" fmla="val 16667"/>
            </a:avLst>
          </a:prstGeom>
          <a:solidFill>
            <a:schemeClr val="accent6">
              <a:lumMod val="20000"/>
              <a:lumOff val="8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Llamada rectangular redondeada 6"/>
          <p:cNvSpPr/>
          <p:nvPr/>
        </p:nvSpPr>
        <p:spPr>
          <a:xfrm>
            <a:off x="6112933" y="2304544"/>
            <a:ext cx="2091727" cy="955124"/>
          </a:xfrm>
          <a:prstGeom prst="wedgeRoundRectCallout">
            <a:avLst>
              <a:gd name="adj1" fmla="val -38805"/>
              <a:gd name="adj2" fmla="val 78000"/>
              <a:gd name="adj3" fmla="val 16667"/>
            </a:avLst>
          </a:prstGeom>
          <a:solidFill>
            <a:schemeClr val="accent6">
              <a:lumMod val="20000"/>
              <a:lumOff val="8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3276600" y="1696721"/>
            <a:ext cx="1811097" cy="784830"/>
          </a:xfrm>
          <a:prstGeom prst="rect">
            <a:avLst/>
          </a:prstGeom>
          <a:noFill/>
        </p:spPr>
        <p:txBody>
          <a:bodyPr wrap="square" rtlCol="0">
            <a:spAutoFit/>
          </a:bodyPr>
          <a:lstStyle/>
          <a:p>
            <a:pPr algn="ctr"/>
            <a:r>
              <a:rPr lang="es-CO" sz="1500" b="1" dirty="0"/>
              <a:t>Emisiones de Alcance 1 o Emisiones Directas</a:t>
            </a:r>
            <a:endParaRPr lang="es-CO" sz="1500" dirty="0"/>
          </a:p>
        </p:txBody>
      </p:sp>
      <p:sp>
        <p:nvSpPr>
          <p:cNvPr id="9" name="CuadroTexto 8"/>
          <p:cNvSpPr txBox="1"/>
          <p:nvPr/>
        </p:nvSpPr>
        <p:spPr>
          <a:xfrm>
            <a:off x="6196290" y="2389691"/>
            <a:ext cx="1932402" cy="784830"/>
          </a:xfrm>
          <a:prstGeom prst="rect">
            <a:avLst/>
          </a:prstGeom>
          <a:noFill/>
        </p:spPr>
        <p:txBody>
          <a:bodyPr wrap="square" rtlCol="0">
            <a:spAutoFit/>
          </a:bodyPr>
          <a:lstStyle/>
          <a:p>
            <a:pPr algn="ctr"/>
            <a:r>
              <a:rPr lang="es-CO" sz="1500" b="1" dirty="0"/>
              <a:t>Emisiones de Alcance 2 o Emisiones Indirectas por Energía</a:t>
            </a:r>
            <a:endParaRPr lang="es-CO" sz="1500" dirty="0"/>
          </a:p>
        </p:txBody>
      </p:sp>
      <p:sp>
        <p:nvSpPr>
          <p:cNvPr id="10" name="CuadroTexto 9"/>
          <p:cNvSpPr txBox="1"/>
          <p:nvPr/>
        </p:nvSpPr>
        <p:spPr>
          <a:xfrm>
            <a:off x="5723467" y="4823051"/>
            <a:ext cx="1803400" cy="784830"/>
          </a:xfrm>
          <a:prstGeom prst="rect">
            <a:avLst/>
          </a:prstGeom>
          <a:noFill/>
        </p:spPr>
        <p:txBody>
          <a:bodyPr wrap="square" rtlCol="0">
            <a:spAutoFit/>
          </a:bodyPr>
          <a:lstStyle/>
          <a:p>
            <a:pPr algn="ctr"/>
            <a:r>
              <a:rPr lang="es-CO" sz="1500" b="1" dirty="0"/>
              <a:t>Emisiones de Alcance 3 u Otras Emisiones Indirectas</a:t>
            </a:r>
            <a:endParaRPr lang="es-CO" sz="1500" dirty="0"/>
          </a:p>
        </p:txBody>
      </p:sp>
      <p:sp>
        <p:nvSpPr>
          <p:cNvPr id="11" name="CuadroTexto 10"/>
          <p:cNvSpPr txBox="1"/>
          <p:nvPr/>
        </p:nvSpPr>
        <p:spPr>
          <a:xfrm>
            <a:off x="118956" y="2227435"/>
            <a:ext cx="2666615" cy="1600438"/>
          </a:xfrm>
          <a:prstGeom prst="rect">
            <a:avLst/>
          </a:prstGeom>
          <a:noFill/>
        </p:spPr>
        <p:txBody>
          <a:bodyPr wrap="square" rtlCol="0">
            <a:spAutoFit/>
          </a:bodyPr>
          <a:lstStyle/>
          <a:p>
            <a:pPr algn="just" fontAlgn="base"/>
            <a:r>
              <a:rPr lang="es-CO" sz="1400" dirty="0"/>
              <a:t>Las que genera directamente la empresa principalmente por el uso de combustibles fósiles en máquinas o vehículos, pérdidas de gases refrigerantes o reacciones químicas durante la producción.</a:t>
            </a:r>
          </a:p>
        </p:txBody>
      </p:sp>
      <p:sp>
        <p:nvSpPr>
          <p:cNvPr id="12" name="CuadroTexto 11"/>
          <p:cNvSpPr txBox="1"/>
          <p:nvPr/>
        </p:nvSpPr>
        <p:spPr>
          <a:xfrm>
            <a:off x="8686106" y="2550469"/>
            <a:ext cx="2975957" cy="1384995"/>
          </a:xfrm>
          <a:prstGeom prst="rect">
            <a:avLst/>
          </a:prstGeom>
          <a:noFill/>
        </p:spPr>
        <p:txBody>
          <a:bodyPr wrap="square" rtlCol="0">
            <a:spAutoFit/>
          </a:bodyPr>
          <a:lstStyle/>
          <a:p>
            <a:pPr algn="just" fontAlgn="base"/>
            <a:r>
              <a:rPr lang="es-CO" sz="1400" dirty="0"/>
              <a:t>Las generadas por el productor de la energía que utiliza la empresa y serán mayores o menores dependiendo de la cantidad de energía que requiera la empresa y de los tipos de energía que utilice</a:t>
            </a:r>
          </a:p>
        </p:txBody>
      </p:sp>
      <p:sp>
        <p:nvSpPr>
          <p:cNvPr id="13" name="CuadroTexto 12"/>
          <p:cNvSpPr txBox="1"/>
          <p:nvPr/>
        </p:nvSpPr>
        <p:spPr>
          <a:xfrm>
            <a:off x="7869381" y="5215466"/>
            <a:ext cx="3663142" cy="738664"/>
          </a:xfrm>
          <a:prstGeom prst="rect">
            <a:avLst/>
          </a:prstGeom>
          <a:noFill/>
        </p:spPr>
        <p:txBody>
          <a:bodyPr wrap="square" rtlCol="0">
            <a:spAutoFit/>
          </a:bodyPr>
          <a:lstStyle/>
          <a:p>
            <a:pPr algn="just" fontAlgn="base"/>
            <a:r>
              <a:rPr lang="es-CO" sz="1400" dirty="0"/>
              <a:t>Las generadas durante los procesos de elaboración de los productos y servicios que adquiere la empresa.</a:t>
            </a:r>
          </a:p>
        </p:txBody>
      </p:sp>
      <p:cxnSp>
        <p:nvCxnSpPr>
          <p:cNvPr id="15" name="Conector angular 14"/>
          <p:cNvCxnSpPr>
            <a:endCxn id="13" idx="1"/>
          </p:cNvCxnSpPr>
          <p:nvPr/>
        </p:nvCxnSpPr>
        <p:spPr>
          <a:xfrm>
            <a:off x="7526867" y="5336771"/>
            <a:ext cx="342514" cy="248027"/>
          </a:xfrm>
          <a:prstGeom prst="bentConnector3">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p:cNvCxnSpPr/>
          <p:nvPr/>
        </p:nvCxnSpPr>
        <p:spPr>
          <a:xfrm>
            <a:off x="8212049" y="2858311"/>
            <a:ext cx="466668" cy="384656"/>
          </a:xfrm>
          <a:prstGeom prst="bentConnector3">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p:nvPr/>
        </p:nvCxnSpPr>
        <p:spPr>
          <a:xfrm rot="10800000" flipV="1">
            <a:off x="2827251" y="2389691"/>
            <a:ext cx="441960" cy="392415"/>
          </a:xfrm>
          <a:prstGeom prst="bentConnector3">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83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0000000-0008-0000-0600-00000B000000}"/>
              </a:ext>
            </a:extLst>
          </p:cNvPr>
          <p:cNvGrpSpPr/>
          <p:nvPr/>
        </p:nvGrpSpPr>
        <p:grpSpPr>
          <a:xfrm>
            <a:off x="6916189" y="1986742"/>
            <a:ext cx="4696691" cy="3782292"/>
            <a:chOff x="0" y="0"/>
            <a:chExt cx="6343650" cy="5273147"/>
          </a:xfrm>
        </p:grpSpPr>
        <p:graphicFrame>
          <p:nvGraphicFramePr>
            <p:cNvPr id="8" name="1 Gráfico">
              <a:extLst>
                <a:ext uri="{FF2B5EF4-FFF2-40B4-BE49-F238E27FC236}">
                  <a16:creationId xmlns:a16="http://schemas.microsoft.com/office/drawing/2014/main" id="{00000000-0008-0000-0600-000002000000}"/>
                </a:ext>
              </a:extLst>
            </p:cNvPr>
            <p:cNvGraphicFramePr>
              <a:graphicFrameLocks/>
            </p:cNvGraphicFramePr>
            <p:nvPr/>
          </p:nvGraphicFramePr>
          <p:xfrm>
            <a:off x="0" y="0"/>
            <a:ext cx="6343650" cy="5273147"/>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a:extLst>
                <a:ext uri="{FF2B5EF4-FFF2-40B4-BE49-F238E27FC236}">
                  <a16:creationId xmlns:a16="http://schemas.microsoft.com/office/drawing/2014/main" id="{00000000-0008-0000-0600-00000A000000}"/>
                </a:ext>
              </a:extLst>
            </p:cNvPr>
            <p:cNvGrpSpPr/>
            <p:nvPr/>
          </p:nvGrpSpPr>
          <p:grpSpPr>
            <a:xfrm>
              <a:off x="663310" y="4481760"/>
              <a:ext cx="5539891" cy="399223"/>
              <a:chOff x="663310" y="4481760"/>
              <a:chExt cx="5539891" cy="399223"/>
            </a:xfrm>
          </p:grpSpPr>
          <p:sp>
            <p:nvSpPr>
              <p:cNvPr id="10" name="2 Rectángulo">
                <a:extLst>
                  <a:ext uri="{FF2B5EF4-FFF2-40B4-BE49-F238E27FC236}">
                    <a16:creationId xmlns:a16="http://schemas.microsoft.com/office/drawing/2014/main" id="{00000000-0008-0000-0600-000003000000}"/>
                  </a:ext>
                </a:extLst>
              </p:cNvPr>
              <p:cNvSpPr/>
              <p:nvPr/>
            </p:nvSpPr>
            <p:spPr>
              <a:xfrm>
                <a:off x="663310" y="4481760"/>
                <a:ext cx="2160000" cy="246856"/>
              </a:xfrm>
              <a:prstGeom prst="rect">
                <a:avLst/>
              </a:prstGeom>
              <a:solidFill>
                <a:schemeClr val="bg1"/>
              </a:solidFill>
              <a:ln>
                <a:solidFill>
                  <a:srgbClr val="348C4F"/>
                </a:solidFill>
              </a:ln>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100"/>
                  <a:t>Alcance</a:t>
                </a:r>
                <a:r>
                  <a:rPr lang="es-ES" sz="1100" baseline="0"/>
                  <a:t> 1</a:t>
                </a:r>
                <a:endParaRPr lang="es-ES" sz="1100"/>
              </a:p>
            </p:txBody>
          </p:sp>
          <p:sp>
            <p:nvSpPr>
              <p:cNvPr id="11" name="3 Rectángulo">
                <a:extLst>
                  <a:ext uri="{FF2B5EF4-FFF2-40B4-BE49-F238E27FC236}">
                    <a16:creationId xmlns:a16="http://schemas.microsoft.com/office/drawing/2014/main" id="{00000000-0008-0000-0600-000004000000}"/>
                  </a:ext>
                </a:extLst>
              </p:cNvPr>
              <p:cNvSpPr/>
              <p:nvPr/>
            </p:nvSpPr>
            <p:spPr>
              <a:xfrm>
                <a:off x="4043201" y="4481760"/>
                <a:ext cx="2160000" cy="246856"/>
              </a:xfrm>
              <a:prstGeom prst="rect">
                <a:avLst/>
              </a:prstGeom>
              <a:solidFill>
                <a:schemeClr val="bg1"/>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100" dirty="0"/>
                  <a:t>Alcance</a:t>
                </a:r>
                <a:r>
                  <a:rPr lang="es-ES" sz="1100" baseline="0" dirty="0"/>
                  <a:t> </a:t>
                </a:r>
                <a:r>
                  <a:rPr lang="es-ES" sz="1100" dirty="0"/>
                  <a:t>3</a:t>
                </a:r>
              </a:p>
            </p:txBody>
          </p:sp>
          <p:sp>
            <p:nvSpPr>
              <p:cNvPr id="12" name="4 Rectángulo">
                <a:extLst>
                  <a:ext uri="{FF2B5EF4-FFF2-40B4-BE49-F238E27FC236}">
                    <a16:creationId xmlns:a16="http://schemas.microsoft.com/office/drawing/2014/main" id="{00000000-0008-0000-0600-000005000000}"/>
                  </a:ext>
                </a:extLst>
              </p:cNvPr>
              <p:cNvSpPr/>
              <p:nvPr/>
            </p:nvSpPr>
            <p:spPr>
              <a:xfrm>
                <a:off x="2881127" y="4481760"/>
                <a:ext cx="1070572" cy="399223"/>
              </a:xfrm>
              <a:prstGeom prst="rect">
                <a:avLst/>
              </a:prstGeom>
              <a:solidFill>
                <a:schemeClr val="bg1"/>
              </a:solidFill>
              <a:ln>
                <a:solidFill>
                  <a:srgbClr val="B5B117"/>
                </a:solidFill>
              </a:ln>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100" dirty="0"/>
                  <a:t>Alcance 2</a:t>
                </a:r>
              </a:p>
            </p:txBody>
          </p:sp>
        </p:grpSp>
      </p:grpSp>
      <p:pic>
        <p:nvPicPr>
          <p:cNvPr id="17" name="Imagen 16"/>
          <p:cNvPicPr>
            <a:picLocks noChangeAspect="1"/>
          </p:cNvPicPr>
          <p:nvPr/>
        </p:nvPicPr>
        <p:blipFill rotWithShape="1">
          <a:blip r:embed="rId3"/>
          <a:srcRect l="454" t="2136" b="1469"/>
          <a:stretch/>
        </p:blipFill>
        <p:spPr>
          <a:xfrm>
            <a:off x="277070" y="1903735"/>
            <a:ext cx="6465440" cy="3674226"/>
          </a:xfrm>
          <a:prstGeom prst="rect">
            <a:avLst/>
          </a:prstGeom>
        </p:spPr>
      </p:pic>
      <p:sp>
        <p:nvSpPr>
          <p:cNvPr id="18" name="CuadroTexto 17"/>
          <p:cNvSpPr txBox="1"/>
          <p:nvPr/>
        </p:nvSpPr>
        <p:spPr>
          <a:xfrm>
            <a:off x="3712520" y="742777"/>
            <a:ext cx="6059979" cy="553998"/>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Cálculo huella de carbono UCO</a:t>
            </a:r>
          </a:p>
        </p:txBody>
      </p:sp>
    </p:spTree>
    <p:extLst>
      <p:ext uri="{BB962C8B-B14F-4D97-AF65-F5344CB8AC3E}">
        <p14:creationId xmlns:p14="http://schemas.microsoft.com/office/powerpoint/2010/main" val="18594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15907" t="-6521" r="18597" b="7826"/>
          <a:stretch/>
        </p:blipFill>
        <p:spPr>
          <a:xfrm>
            <a:off x="3370478" y="464457"/>
            <a:ext cx="4717606" cy="4649335"/>
          </a:xfrm>
          <a:prstGeom prst="ellipse">
            <a:avLst/>
          </a:prstGeom>
        </p:spPr>
      </p:pic>
      <p:graphicFrame>
        <p:nvGraphicFramePr>
          <p:cNvPr id="7" name="Diagrama 6"/>
          <p:cNvGraphicFramePr/>
          <p:nvPr>
            <p:extLst>
              <p:ext uri="{D42A27DB-BD31-4B8C-83A1-F6EECF244321}">
                <p14:modId xmlns:p14="http://schemas.microsoft.com/office/powerpoint/2010/main" val="1531324888"/>
              </p:ext>
            </p:extLst>
          </p:nvPr>
        </p:nvGraphicFramePr>
        <p:xfrm>
          <a:off x="-17782" y="0"/>
          <a:ext cx="12191999"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upo 11"/>
          <p:cNvGrpSpPr/>
          <p:nvPr/>
        </p:nvGrpSpPr>
        <p:grpSpPr>
          <a:xfrm>
            <a:off x="2027902" y="2639611"/>
            <a:ext cx="7275297" cy="434222"/>
            <a:chOff x="2027902" y="2639611"/>
            <a:chExt cx="7275297" cy="434222"/>
          </a:xfrm>
        </p:grpSpPr>
        <p:sp>
          <p:nvSpPr>
            <p:cNvPr id="9" name="Título 1"/>
            <p:cNvSpPr txBox="1">
              <a:spLocks/>
            </p:cNvSpPr>
            <p:nvPr/>
          </p:nvSpPr>
          <p:spPr>
            <a:xfrm>
              <a:off x="3726211" y="2976635"/>
              <a:ext cx="4089875" cy="97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solidFill>
                    <a:schemeClr val="accent1">
                      <a:lumMod val="50000"/>
                    </a:schemeClr>
                  </a:solidFill>
                  <a:effectLst>
                    <a:outerShdw blurRad="38100" dist="38100" dir="2700000" algn="tl">
                      <a:srgbClr val="000000">
                        <a:alpha val="43137"/>
                      </a:srgbClr>
                    </a:outerShdw>
                  </a:effectLst>
                  <a:latin typeface="+mn-lt"/>
                </a:rPr>
                <a:t>OBJETIVOS AMBIENTALES</a:t>
              </a:r>
            </a:p>
          </p:txBody>
        </p:sp>
        <p:sp>
          <p:nvSpPr>
            <p:cNvPr id="11" name="Flecha doblada hacia arriba 10"/>
            <p:cNvSpPr/>
            <p:nvPr/>
          </p:nvSpPr>
          <p:spPr>
            <a:xfrm rot="10800000">
              <a:off x="2027902" y="2639611"/>
              <a:ext cx="1582065" cy="43422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doblada hacia arriba 12"/>
            <p:cNvSpPr/>
            <p:nvPr/>
          </p:nvSpPr>
          <p:spPr>
            <a:xfrm rot="10800000" flipH="1">
              <a:off x="7816087" y="2639611"/>
              <a:ext cx="1487112" cy="43422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 name="CuadroTexto 1"/>
          <p:cNvSpPr txBox="1"/>
          <p:nvPr/>
        </p:nvSpPr>
        <p:spPr>
          <a:xfrm>
            <a:off x="224585" y="3276600"/>
            <a:ext cx="3196688" cy="2585323"/>
          </a:xfrm>
          <a:prstGeom prst="rect">
            <a:avLst/>
          </a:prstGeom>
          <a:noFill/>
        </p:spPr>
        <p:txBody>
          <a:bodyPr wrap="square" rtlCol="0">
            <a:spAutoFit/>
          </a:bodyPr>
          <a:lstStyle/>
          <a:p>
            <a:r>
              <a:rPr lang="es-ES" dirty="0"/>
              <a:t>Establecer mecanismos y pautas para hacer un uso eficiente y racional de los recursos utilizados en el normal funcionamiento de las actividades llevadas a cabo en las instalaciones de la Universidad Católica de Oriente.</a:t>
            </a:r>
          </a:p>
          <a:p>
            <a:endParaRPr lang="es-CO" dirty="0"/>
          </a:p>
        </p:txBody>
      </p:sp>
      <p:sp>
        <p:nvSpPr>
          <p:cNvPr id="3" name="CuadroTexto 2"/>
          <p:cNvSpPr txBox="1"/>
          <p:nvPr/>
        </p:nvSpPr>
        <p:spPr>
          <a:xfrm>
            <a:off x="8011884" y="3273056"/>
            <a:ext cx="3521355" cy="2862322"/>
          </a:xfrm>
          <a:prstGeom prst="rect">
            <a:avLst/>
          </a:prstGeom>
          <a:noFill/>
        </p:spPr>
        <p:txBody>
          <a:bodyPr wrap="square" rtlCol="0">
            <a:spAutoFit/>
          </a:bodyPr>
          <a:lstStyle/>
          <a:p>
            <a:r>
              <a:rPr lang="es-ES" dirty="0"/>
              <a:t>Hacer un manejo integral de los residuos que se generan al interior de La Universidad Católica de Oriente como resultado de las actividades de prestación de servicios, desde la separación de los residuos en la fuente hasta su disposición final, con el fin de minimizar el impacto ambiental</a:t>
            </a:r>
          </a:p>
          <a:p>
            <a:endParaRPr lang="es-CO" dirty="0"/>
          </a:p>
        </p:txBody>
      </p:sp>
      <p:pic>
        <p:nvPicPr>
          <p:cNvPr id="14" name="Picture 8" descr="Resultado de imagen para uso eficiente de los recurso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8958" t="11528" r="5313" b="50972"/>
          <a:stretch/>
        </p:blipFill>
        <p:spPr bwMode="auto">
          <a:xfrm>
            <a:off x="3611193" y="4560222"/>
            <a:ext cx="938910" cy="10263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Resultado de imagen para uso eficiente de los recurso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44" t="48958" r="23160" b="14514"/>
          <a:stretch/>
        </p:blipFill>
        <p:spPr bwMode="auto">
          <a:xfrm>
            <a:off x="6968845" y="4568535"/>
            <a:ext cx="863867" cy="9506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Resultado de imagen para uso eficiente de los recurso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195" t="48681" r="54826" b="14653"/>
          <a:stretch/>
        </p:blipFill>
        <p:spPr bwMode="auto">
          <a:xfrm>
            <a:off x="5500936" y="5113792"/>
            <a:ext cx="816818" cy="83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0 0 L 0 0.25 E" pathEditMode="relative" ptsTypes="">
                                      <p:cBhvr>
                                        <p:cTn id="14"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22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4632" y="1009949"/>
            <a:ext cx="5689017" cy="5738230"/>
          </a:xfrm>
          <a:prstGeom prst="ellipse">
            <a:avLst/>
          </a:prstGeom>
          <a:ln>
            <a:noFill/>
          </a:ln>
          <a:effectLst>
            <a:softEdge rad="112500"/>
          </a:effectLst>
        </p:spPr>
      </p:pic>
      <p:sp>
        <p:nvSpPr>
          <p:cNvPr id="4" name="CuadroTexto 3"/>
          <p:cNvSpPr txBox="1"/>
          <p:nvPr/>
        </p:nvSpPr>
        <p:spPr>
          <a:xfrm>
            <a:off x="4543425" y="371475"/>
            <a:ext cx="3629025" cy="553998"/>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GESTIÓN AMBIENTAL</a:t>
            </a:r>
          </a:p>
        </p:txBody>
      </p:sp>
      <p:sp>
        <p:nvSpPr>
          <p:cNvPr id="5" name="CuadroTexto 4"/>
          <p:cNvSpPr txBox="1"/>
          <p:nvPr/>
        </p:nvSpPr>
        <p:spPr>
          <a:xfrm>
            <a:off x="6076950" y="1863127"/>
            <a:ext cx="5219700" cy="4031873"/>
          </a:xfrm>
          <a:prstGeom prst="rect">
            <a:avLst/>
          </a:prstGeom>
          <a:noFill/>
        </p:spPr>
        <p:txBody>
          <a:bodyPr wrap="square" rtlCol="0">
            <a:spAutoFit/>
          </a:bodyPr>
          <a:lstStyle/>
          <a:p>
            <a:r>
              <a:rPr lang="es-CO" sz="3200" dirty="0"/>
              <a:t>PROGRAMAS AMBIENTALES </a:t>
            </a:r>
          </a:p>
          <a:p>
            <a:endParaRPr lang="es-CO" sz="3200" dirty="0"/>
          </a:p>
          <a:p>
            <a:r>
              <a:rPr lang="es-CO" sz="3200" dirty="0"/>
              <a:t>1. Ahorro y uso eficiente del agua.</a:t>
            </a:r>
          </a:p>
          <a:p>
            <a:r>
              <a:rPr lang="es-CO" sz="3200" dirty="0"/>
              <a:t>2. Ahorro y uso eficiente de la energía. </a:t>
            </a:r>
          </a:p>
          <a:p>
            <a:r>
              <a:rPr lang="es-CO" sz="3200" dirty="0"/>
              <a:t>3. Manejo integral de los residuos.</a:t>
            </a:r>
          </a:p>
        </p:txBody>
      </p:sp>
    </p:spTree>
    <p:extLst>
      <p:ext uri="{BB962C8B-B14F-4D97-AF65-F5344CB8AC3E}">
        <p14:creationId xmlns:p14="http://schemas.microsoft.com/office/powerpoint/2010/main" val="34920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6585" y="2926397"/>
            <a:ext cx="6540718" cy="1332094"/>
          </a:xfrm>
        </p:spPr>
        <p:txBody>
          <a:bodyPr>
            <a:normAutofit/>
          </a:bodyPr>
          <a:lstStyle/>
          <a:p>
            <a:r>
              <a:rPr lang="es-CO" dirty="0">
                <a:solidFill>
                  <a:schemeClr val="accent1">
                    <a:lumMod val="50000"/>
                  </a:schemeClr>
                </a:solidFill>
                <a:effectLst>
                  <a:outerShdw blurRad="38100" dist="38100" dir="2700000" algn="tl">
                    <a:srgbClr val="000000">
                      <a:alpha val="43137"/>
                    </a:srgbClr>
                  </a:outerShdw>
                </a:effectLst>
              </a:rPr>
              <a:t>CAMPAÑAS AMBIENTALES </a:t>
            </a:r>
          </a:p>
        </p:txBody>
      </p:sp>
    </p:spTree>
    <p:extLst>
      <p:ext uri="{BB962C8B-B14F-4D97-AF65-F5344CB8AC3E}">
        <p14:creationId xmlns:p14="http://schemas.microsoft.com/office/powerpoint/2010/main" val="95852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87518360"/>
              </p:ext>
            </p:extLst>
          </p:nvPr>
        </p:nvGraphicFramePr>
        <p:xfrm>
          <a:off x="5449719" y="3337112"/>
          <a:ext cx="4578849" cy="2621631"/>
        </p:xfrm>
        <a:graphic>
          <a:graphicData uri="http://schemas.openxmlformats.org/drawingml/2006/table">
            <a:tbl>
              <a:tblPr firstRow="1" firstCol="1" bandRow="1">
                <a:tableStyleId>{93296810-A885-4BE3-A3E7-6D5BEEA58F35}</a:tableStyleId>
              </a:tblPr>
              <a:tblGrid>
                <a:gridCol w="631875">
                  <a:extLst>
                    <a:ext uri="{9D8B030D-6E8A-4147-A177-3AD203B41FA5}">
                      <a16:colId xmlns:a16="http://schemas.microsoft.com/office/drawing/2014/main" val="3571304535"/>
                    </a:ext>
                  </a:extLst>
                </a:gridCol>
                <a:gridCol w="685800">
                  <a:extLst>
                    <a:ext uri="{9D8B030D-6E8A-4147-A177-3AD203B41FA5}">
                      <a16:colId xmlns:a16="http://schemas.microsoft.com/office/drawing/2014/main" val="2955861199"/>
                    </a:ext>
                  </a:extLst>
                </a:gridCol>
                <a:gridCol w="3261174">
                  <a:extLst>
                    <a:ext uri="{9D8B030D-6E8A-4147-A177-3AD203B41FA5}">
                      <a16:colId xmlns:a16="http://schemas.microsoft.com/office/drawing/2014/main" val="2656065683"/>
                    </a:ext>
                  </a:extLst>
                </a:gridCol>
              </a:tblGrid>
              <a:tr h="335631">
                <a:tc>
                  <a:txBody>
                    <a:bodyPr/>
                    <a:lstStyle/>
                    <a:p>
                      <a:pPr algn="ctr">
                        <a:spcAft>
                          <a:spcPts val="0"/>
                        </a:spcAft>
                      </a:pPr>
                      <a:r>
                        <a:rPr lang="es-CO" sz="1000" dirty="0">
                          <a:solidFill>
                            <a:schemeClr val="tx1"/>
                          </a:solidFill>
                          <a:effectLst/>
                        </a:rPr>
                        <a:t>Año</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solidFill>
                            <a:schemeClr val="tx1"/>
                          </a:solidFill>
                          <a:effectLst/>
                        </a:rPr>
                        <a:t>Cantidad</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solidFill>
                            <a:schemeClr val="tx1"/>
                          </a:solidFill>
                          <a:effectLst/>
                        </a:rPr>
                        <a:t>Observaciones:</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138620"/>
                  </a:ext>
                </a:extLst>
              </a:tr>
              <a:tr h="583565">
                <a:tc>
                  <a:txBody>
                    <a:bodyPr/>
                    <a:lstStyle/>
                    <a:p>
                      <a:pPr algn="ctr">
                        <a:spcAft>
                          <a:spcPts val="0"/>
                        </a:spcAft>
                      </a:pPr>
                      <a:r>
                        <a:rPr lang="es-CO" sz="1000">
                          <a:effectLst/>
                        </a:rPr>
                        <a:t>2017</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a:effectLst/>
                        </a:rPr>
                        <a:t> 577 Kg</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effectLst/>
                        </a:rPr>
                        <a:t>Con la primer entrega 201 kg., fue materia prima para la elaboración de 5 puntos ecológicos, 5 mesas de comedor y 10 archivadores para beneficiar La Escuela Normandía en el municipio del Retiro. </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665790"/>
                  </a:ext>
                </a:extLst>
              </a:tr>
              <a:tr h="0">
                <a:tc>
                  <a:txBody>
                    <a:bodyPr/>
                    <a:lstStyle/>
                    <a:p>
                      <a:pPr algn="ctr">
                        <a:spcAft>
                          <a:spcPts val="0"/>
                        </a:spcAft>
                      </a:pPr>
                      <a:r>
                        <a:rPr lang="es-CO" sz="1000">
                          <a:effectLst/>
                        </a:rPr>
                        <a:t>2018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effectLst/>
                        </a:rPr>
                        <a:t>2143 Kg</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effectLst/>
                        </a:rPr>
                        <a:t>Las fechas de entrega son 11 abril: 570 Kg</a:t>
                      </a:r>
                      <a:endParaRPr lang="es-CO" sz="1100" dirty="0">
                        <a:effectLst/>
                      </a:endParaRPr>
                    </a:p>
                    <a:p>
                      <a:pPr algn="ctr">
                        <a:spcAft>
                          <a:spcPts val="0"/>
                        </a:spcAft>
                      </a:pPr>
                      <a:r>
                        <a:rPr lang="es-CO" sz="1000" dirty="0">
                          <a:effectLst/>
                        </a:rPr>
                        <a:t>6 de junio :62 Kg</a:t>
                      </a:r>
                      <a:endParaRPr lang="es-CO" sz="1100" dirty="0">
                        <a:effectLst/>
                      </a:endParaRPr>
                    </a:p>
                    <a:p>
                      <a:pPr algn="ctr">
                        <a:spcAft>
                          <a:spcPts val="0"/>
                        </a:spcAft>
                      </a:pPr>
                      <a:r>
                        <a:rPr lang="es-CO" sz="1000" dirty="0">
                          <a:effectLst/>
                        </a:rPr>
                        <a:t>24 de julio:630 Kg</a:t>
                      </a:r>
                      <a:endParaRPr lang="es-CO" sz="1100" dirty="0">
                        <a:effectLst/>
                      </a:endParaRPr>
                    </a:p>
                    <a:p>
                      <a:pPr algn="ctr">
                        <a:spcAft>
                          <a:spcPts val="0"/>
                        </a:spcAft>
                      </a:pPr>
                      <a:r>
                        <a:rPr lang="es-CO" sz="1000" dirty="0">
                          <a:effectLst/>
                        </a:rPr>
                        <a:t>7 de julio: 125Kg</a:t>
                      </a:r>
                      <a:endParaRPr lang="es-CO" sz="1100" dirty="0">
                        <a:effectLst/>
                      </a:endParaRPr>
                    </a:p>
                    <a:p>
                      <a:pPr algn="ctr">
                        <a:spcAft>
                          <a:spcPts val="0"/>
                        </a:spcAft>
                      </a:pPr>
                      <a:r>
                        <a:rPr lang="es-CO" sz="1000" dirty="0">
                          <a:effectLst/>
                        </a:rPr>
                        <a:t>14 de noviembre 350 Kg</a:t>
                      </a:r>
                      <a:endParaRPr lang="es-CO" sz="1100" dirty="0">
                        <a:effectLst/>
                      </a:endParaRPr>
                    </a:p>
                    <a:p>
                      <a:pPr algn="ctr">
                        <a:spcAft>
                          <a:spcPts val="0"/>
                        </a:spcAft>
                      </a:pPr>
                      <a:r>
                        <a:rPr lang="es-CO" sz="1000" dirty="0">
                          <a:effectLst/>
                        </a:rPr>
                        <a:t>20 de noviembre 406 Kg</a:t>
                      </a:r>
                      <a:endParaRPr lang="es-CO" sz="1100" dirty="0">
                        <a:effectLst/>
                      </a:endParaRPr>
                    </a:p>
                    <a:p>
                      <a:pPr algn="ctr">
                        <a:spcAft>
                          <a:spcPts val="0"/>
                        </a:spcAft>
                      </a:pPr>
                      <a:r>
                        <a:rPr lang="es-CO" sz="1000" dirty="0">
                          <a:effectLst/>
                        </a:rPr>
                        <a:t> </a:t>
                      </a:r>
                      <a:endParaRPr lang="es-CO" sz="1100" dirty="0">
                        <a:effectLst/>
                      </a:endParaRPr>
                    </a:p>
                    <a:p>
                      <a:pPr algn="ctr">
                        <a:spcAft>
                          <a:spcPts val="0"/>
                        </a:spcAft>
                      </a:pPr>
                      <a:r>
                        <a:rPr lang="es-CO" sz="1000" dirty="0">
                          <a:effectLst/>
                        </a:rPr>
                        <a:t>Entre las empresas que nos acogimos al proyecto  en el 2018 se construyó una casa de interés para un reciclador la será ubicada en el Sector de Cuatro Esquinas de Rionegro Antioquia.</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5272160"/>
                  </a:ext>
                </a:extLst>
              </a:tr>
            </a:tbl>
          </a:graphicData>
        </a:graphic>
      </p:graphicFrame>
      <p:sp>
        <p:nvSpPr>
          <p:cNvPr id="4" name="Rectangle 2"/>
          <p:cNvSpPr>
            <a:spLocks noChangeArrowheads="1"/>
          </p:cNvSpPr>
          <p:nvPr/>
        </p:nvSpPr>
        <p:spPr bwMode="auto">
          <a:xfrm>
            <a:off x="3609976" y="777996"/>
            <a:ext cx="4438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CO" altLang="es-CO" sz="3000" dirty="0">
                <a:solidFill>
                  <a:schemeClr val="accent1">
                    <a:lumMod val="50000"/>
                  </a:schemeClr>
                </a:solidFill>
                <a:effectLst>
                  <a:outerShdw blurRad="38100" dist="38100" dir="2700000" algn="tl">
                    <a:srgbClr val="000000">
                      <a:alpha val="43137"/>
                    </a:srgbClr>
                  </a:outerShdw>
                </a:effectLst>
                <a:ea typeface="+mj-ea"/>
                <a:cs typeface="+mj-cs"/>
              </a:rPr>
              <a:t>Llena una Botella de Amor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5738602" y="1811333"/>
            <a:ext cx="400108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Generar conciencia en la Comunidad Universitaria de hacer una buena disposición de todo tipo de plástico</a:t>
            </a:r>
            <a:endParaRPr kumimoji="0" lang="es-CO" altLang="es-CO" sz="2000" b="0" i="0" u="none" strike="noStrike" cap="none" normalizeH="0" baseline="0" dirty="0">
              <a:ln>
                <a:noFill/>
              </a:ln>
              <a:solidFill>
                <a:schemeClr val="tx1"/>
              </a:solidFill>
              <a:effectLst/>
              <a:latin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56" y="1674017"/>
            <a:ext cx="4161455" cy="4029202"/>
          </a:xfrm>
          <a:prstGeom prst="rect">
            <a:avLst/>
          </a:prstGeom>
          <a:ln>
            <a:noFill/>
          </a:ln>
          <a:effectLst>
            <a:softEdge rad="112500"/>
          </a:effectLst>
        </p:spPr>
      </p:pic>
    </p:spTree>
    <p:extLst>
      <p:ext uri="{BB962C8B-B14F-4D97-AF65-F5344CB8AC3E}">
        <p14:creationId xmlns:p14="http://schemas.microsoft.com/office/powerpoint/2010/main" val="6398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78614490"/>
              </p:ext>
            </p:extLst>
          </p:nvPr>
        </p:nvGraphicFramePr>
        <p:xfrm>
          <a:off x="7345879" y="3749773"/>
          <a:ext cx="2414054" cy="1255035"/>
        </p:xfrm>
        <a:graphic>
          <a:graphicData uri="http://schemas.openxmlformats.org/drawingml/2006/table">
            <a:tbl>
              <a:tblPr firstRow="1" firstCol="1" bandRow="1">
                <a:tableStyleId>{93296810-A885-4BE3-A3E7-6D5BEEA58F35}</a:tableStyleId>
              </a:tblPr>
              <a:tblGrid>
                <a:gridCol w="1004139">
                  <a:extLst>
                    <a:ext uri="{9D8B030D-6E8A-4147-A177-3AD203B41FA5}">
                      <a16:colId xmlns:a16="http://schemas.microsoft.com/office/drawing/2014/main" val="2299659949"/>
                    </a:ext>
                  </a:extLst>
                </a:gridCol>
                <a:gridCol w="1409915">
                  <a:extLst>
                    <a:ext uri="{9D8B030D-6E8A-4147-A177-3AD203B41FA5}">
                      <a16:colId xmlns:a16="http://schemas.microsoft.com/office/drawing/2014/main" val="222749976"/>
                    </a:ext>
                  </a:extLst>
                </a:gridCol>
              </a:tblGrid>
              <a:tr h="418345">
                <a:tc>
                  <a:txBody>
                    <a:bodyPr/>
                    <a:lstStyle/>
                    <a:p>
                      <a:pPr algn="ctr">
                        <a:spcAft>
                          <a:spcPts val="0"/>
                        </a:spcAft>
                      </a:pPr>
                      <a:r>
                        <a:rPr lang="es-CO" sz="1000" dirty="0">
                          <a:solidFill>
                            <a:schemeClr val="tx1"/>
                          </a:solidFill>
                          <a:effectLst/>
                        </a:rPr>
                        <a:t>Año</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solidFill>
                            <a:schemeClr val="tx1"/>
                          </a:solidFill>
                          <a:effectLst/>
                        </a:rPr>
                        <a:t>Cantidad</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229863"/>
                  </a:ext>
                </a:extLst>
              </a:tr>
              <a:tr h="418345">
                <a:tc>
                  <a:txBody>
                    <a:bodyPr/>
                    <a:lstStyle/>
                    <a:p>
                      <a:pPr algn="ctr">
                        <a:spcAft>
                          <a:spcPts val="0"/>
                        </a:spcAft>
                      </a:pPr>
                      <a:r>
                        <a:rPr lang="es-CO" sz="1000">
                          <a:effectLst/>
                        </a:rPr>
                        <a:t>2017</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effectLst/>
                        </a:rPr>
                        <a:t>23 k.</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443466"/>
                  </a:ext>
                </a:extLst>
              </a:tr>
              <a:tr h="418345">
                <a:tc>
                  <a:txBody>
                    <a:bodyPr/>
                    <a:lstStyle/>
                    <a:p>
                      <a:pPr algn="ctr">
                        <a:spcAft>
                          <a:spcPts val="0"/>
                        </a:spcAft>
                      </a:pPr>
                      <a:r>
                        <a:rPr lang="es-CO" sz="1000">
                          <a:effectLst/>
                        </a:rPr>
                        <a:t>2018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effectLst/>
                        </a:rPr>
                        <a:t>10 k</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054366"/>
                  </a:ext>
                </a:extLst>
              </a:tr>
            </a:tbl>
          </a:graphicData>
        </a:graphic>
      </p:graphicFrame>
      <p:sp>
        <p:nvSpPr>
          <p:cNvPr id="4" name="Rectangle 2"/>
          <p:cNvSpPr>
            <a:spLocks noChangeArrowheads="1"/>
          </p:cNvSpPr>
          <p:nvPr/>
        </p:nvSpPr>
        <p:spPr bwMode="auto">
          <a:xfrm>
            <a:off x="6181683" y="2183488"/>
            <a:ext cx="474244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Generar conciencia en la comunidad universitaria de hacer una buena disposición de los medicamentos que ya no se usan.</a:t>
            </a: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1408614" y="2321677"/>
            <a:ext cx="7831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2056186"/>
            <a:ext cx="4884944" cy="280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uadroTexto 2"/>
          <p:cNvSpPr txBox="1"/>
          <p:nvPr/>
        </p:nvSpPr>
        <p:spPr>
          <a:xfrm>
            <a:off x="2862748" y="897315"/>
            <a:ext cx="7087686" cy="830997"/>
          </a:xfrm>
          <a:prstGeom prst="rect">
            <a:avLst/>
          </a:prstGeom>
          <a:noFill/>
        </p:spPr>
        <p:txBody>
          <a:bodyPr wrap="square" rtlCol="0">
            <a:spAutoFit/>
          </a:bodyPr>
          <a:lstStyle/>
          <a:p>
            <a:pPr algn="ctr"/>
            <a:r>
              <a:rPr lang="es-CO" altLang="es-CO" dirty="0">
                <a:solidFill>
                  <a:schemeClr val="accent1">
                    <a:lumMod val="50000"/>
                  </a:schemeClr>
                </a:solidFill>
                <a:effectLst>
                  <a:outerShdw blurRad="38100" dist="38100" dir="2700000" algn="tl">
                    <a:srgbClr val="000000">
                      <a:alpha val="43137"/>
                    </a:srgbClr>
                  </a:outerShdw>
                </a:effectLst>
              </a:rPr>
              <a:t> </a:t>
            </a:r>
            <a:r>
              <a:rPr lang="es-CO" altLang="es-CO" sz="3000" dirty="0" err="1">
                <a:solidFill>
                  <a:schemeClr val="accent1">
                    <a:lumMod val="50000"/>
                  </a:schemeClr>
                </a:solidFill>
                <a:effectLst>
                  <a:outerShdw blurRad="38100" dist="38100" dir="2700000" algn="tl">
                    <a:srgbClr val="000000">
                      <a:alpha val="43137"/>
                    </a:srgbClr>
                  </a:outerShdw>
                </a:effectLst>
                <a:ea typeface="+mj-ea"/>
                <a:cs typeface="+mj-cs"/>
              </a:rPr>
              <a:t>Posconsumo</a:t>
            </a:r>
            <a:r>
              <a:rPr lang="es-CO" altLang="es-CO" sz="3000" dirty="0">
                <a:solidFill>
                  <a:schemeClr val="accent1">
                    <a:lumMod val="50000"/>
                  </a:schemeClr>
                </a:solidFill>
                <a:effectLst>
                  <a:outerShdw blurRad="38100" dist="38100" dir="2700000" algn="tl">
                    <a:srgbClr val="000000">
                      <a:alpha val="43137"/>
                    </a:srgbClr>
                  </a:outerShdw>
                </a:effectLst>
                <a:ea typeface="+mj-ea"/>
                <a:cs typeface="+mj-cs"/>
              </a:rPr>
              <a:t>: Medicamentos</a:t>
            </a:r>
          </a:p>
          <a:p>
            <a:pPr algn="ctr"/>
            <a:endParaRPr lang="es-CO" dirty="0"/>
          </a:p>
        </p:txBody>
      </p:sp>
    </p:spTree>
    <p:extLst>
      <p:ext uri="{BB962C8B-B14F-4D97-AF65-F5344CB8AC3E}">
        <p14:creationId xmlns:p14="http://schemas.microsoft.com/office/powerpoint/2010/main" val="33948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3745" y="1388143"/>
            <a:ext cx="4514850" cy="470535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003290280"/>
              </p:ext>
            </p:extLst>
          </p:nvPr>
        </p:nvGraphicFramePr>
        <p:xfrm>
          <a:off x="6429123" y="3705744"/>
          <a:ext cx="3038475" cy="1334420"/>
        </p:xfrm>
        <a:graphic>
          <a:graphicData uri="http://schemas.openxmlformats.org/drawingml/2006/table">
            <a:tbl>
              <a:tblPr firstRow="1" firstCol="1" bandRow="1">
                <a:tableStyleId>{93296810-A885-4BE3-A3E7-6D5BEEA58F35}</a:tableStyleId>
              </a:tblPr>
              <a:tblGrid>
                <a:gridCol w="1398839">
                  <a:extLst>
                    <a:ext uri="{9D8B030D-6E8A-4147-A177-3AD203B41FA5}">
                      <a16:colId xmlns:a16="http://schemas.microsoft.com/office/drawing/2014/main" val="145276453"/>
                    </a:ext>
                  </a:extLst>
                </a:gridCol>
                <a:gridCol w="1639636">
                  <a:extLst>
                    <a:ext uri="{9D8B030D-6E8A-4147-A177-3AD203B41FA5}">
                      <a16:colId xmlns:a16="http://schemas.microsoft.com/office/drawing/2014/main" val="751356896"/>
                    </a:ext>
                  </a:extLst>
                </a:gridCol>
              </a:tblGrid>
              <a:tr h="333605">
                <a:tc>
                  <a:txBody>
                    <a:bodyPr/>
                    <a:lstStyle/>
                    <a:p>
                      <a:pPr algn="ctr">
                        <a:spcAft>
                          <a:spcPts val="0"/>
                        </a:spcAft>
                      </a:pPr>
                      <a:r>
                        <a:rPr lang="es-ES" sz="1000" dirty="0">
                          <a:solidFill>
                            <a:schemeClr val="tx1"/>
                          </a:solidFill>
                          <a:effectLst/>
                        </a:rPr>
                        <a:t>Año</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effectLst/>
                        </a:rPr>
                        <a:t>Cantidad</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1953083"/>
                  </a:ext>
                </a:extLst>
              </a:tr>
              <a:tr h="333605">
                <a:tc>
                  <a:txBody>
                    <a:bodyPr/>
                    <a:lstStyle/>
                    <a:p>
                      <a:pPr algn="ctr">
                        <a:spcAft>
                          <a:spcPts val="0"/>
                        </a:spcAft>
                      </a:pPr>
                      <a:r>
                        <a:rPr lang="es-ES" sz="1000" dirty="0">
                          <a:effectLst/>
                        </a:rPr>
                        <a:t>2016</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effectLst/>
                        </a:rPr>
                        <a:t>708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420704"/>
                  </a:ext>
                </a:extLst>
              </a:tr>
              <a:tr h="333605">
                <a:tc>
                  <a:txBody>
                    <a:bodyPr/>
                    <a:lstStyle/>
                    <a:p>
                      <a:pPr algn="ctr">
                        <a:spcAft>
                          <a:spcPts val="0"/>
                        </a:spcAft>
                      </a:pPr>
                      <a:r>
                        <a:rPr lang="es-ES" sz="1000">
                          <a:effectLst/>
                        </a:rPr>
                        <a:t>2017</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effectLst/>
                        </a:rPr>
                        <a:t>766</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44687"/>
                  </a:ext>
                </a:extLst>
              </a:tr>
              <a:tr h="333605">
                <a:tc>
                  <a:txBody>
                    <a:bodyPr/>
                    <a:lstStyle/>
                    <a:p>
                      <a:pPr algn="ctr">
                        <a:spcAft>
                          <a:spcPts val="0"/>
                        </a:spcAft>
                      </a:pPr>
                      <a:r>
                        <a:rPr lang="es-ES" sz="1000">
                          <a:effectLst/>
                        </a:rPr>
                        <a:t>2018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effectLst/>
                        </a:rPr>
                        <a:t>578</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216999"/>
                  </a:ext>
                </a:extLst>
              </a:tr>
            </a:tbl>
          </a:graphicData>
        </a:graphic>
      </p:graphicFrame>
      <p:sp>
        <p:nvSpPr>
          <p:cNvPr id="5" name="Rectangle 2"/>
          <p:cNvSpPr>
            <a:spLocks noChangeArrowheads="1"/>
          </p:cNvSpPr>
          <p:nvPr/>
        </p:nvSpPr>
        <p:spPr bwMode="auto">
          <a:xfrm>
            <a:off x="5324472" y="2285881"/>
            <a:ext cx="479759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Generar conciencia en la comunidad universitaria de hacer una buena disposición de la chatarra electrónica</a:t>
            </a: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5549565" y="3642143"/>
            <a:ext cx="47975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3" name="CuadroTexto 2"/>
          <p:cNvSpPr txBox="1"/>
          <p:nvPr/>
        </p:nvSpPr>
        <p:spPr>
          <a:xfrm>
            <a:off x="3616238" y="685800"/>
            <a:ext cx="5718510" cy="830997"/>
          </a:xfrm>
          <a:prstGeom prst="rect">
            <a:avLst/>
          </a:prstGeom>
          <a:noFill/>
        </p:spPr>
        <p:txBody>
          <a:bodyPr wrap="square" rtlCol="0">
            <a:spAutoFit/>
          </a:bodyPr>
          <a:lstStyle/>
          <a:p>
            <a:pPr lvl="0" algn="ctr" eaLnBrk="0" fontAlgn="base" hangingPunct="0">
              <a:spcBef>
                <a:spcPct val="0"/>
              </a:spcBef>
              <a:spcAft>
                <a:spcPct val="0"/>
              </a:spcAft>
            </a:pPr>
            <a:r>
              <a:rPr lang="es-CO" altLang="es-CO" sz="3000" dirty="0" err="1">
                <a:solidFill>
                  <a:schemeClr val="accent1">
                    <a:lumMod val="50000"/>
                  </a:schemeClr>
                </a:solidFill>
                <a:effectLst>
                  <a:outerShdw blurRad="38100" dist="38100" dir="2700000" algn="tl">
                    <a:srgbClr val="000000">
                      <a:alpha val="43137"/>
                    </a:srgbClr>
                  </a:outerShdw>
                </a:effectLst>
                <a:ea typeface="+mj-ea"/>
                <a:cs typeface="+mj-cs"/>
              </a:rPr>
              <a:t>Posconsumo</a:t>
            </a:r>
            <a:r>
              <a:rPr lang="es-CO" altLang="es-CO" sz="3000" dirty="0">
                <a:solidFill>
                  <a:schemeClr val="accent1">
                    <a:lumMod val="50000"/>
                  </a:schemeClr>
                </a:solidFill>
                <a:effectLst>
                  <a:outerShdw blurRad="38100" dist="38100" dir="2700000" algn="tl">
                    <a:srgbClr val="000000">
                      <a:alpha val="43137"/>
                    </a:srgbClr>
                  </a:outerShdw>
                </a:effectLst>
                <a:ea typeface="+mj-ea"/>
                <a:cs typeface="+mj-cs"/>
              </a:rPr>
              <a:t>: Chatarra electrónica</a:t>
            </a:r>
          </a:p>
          <a:p>
            <a:endParaRPr lang="es-CO" dirty="0"/>
          </a:p>
        </p:txBody>
      </p:sp>
    </p:spTree>
    <p:extLst>
      <p:ext uri="{BB962C8B-B14F-4D97-AF65-F5344CB8AC3E}">
        <p14:creationId xmlns:p14="http://schemas.microsoft.com/office/powerpoint/2010/main" val="13556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15552C73-F2D1-469B-AF2B-CFFEA3073A25}" vid="{46240EA9-C40C-4B39-A9F2-E74576FF6D4A}"/>
    </a:ext>
  </a:extLst>
</a:theme>
</file>

<file path=ppt/theme/theme2.xml><?xml version="1.0" encoding="utf-8"?>
<a:theme xmlns:a="http://schemas.openxmlformats.org/drawingml/2006/main" name="5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UCO 2017 JUNIO" id="{D19BCC2A-4497-4319-970C-9683BC1DF425}" vid="{FB846ECA-5837-46DE-8A75-9393401FB305}"/>
    </a:ext>
  </a:extLst>
</a:theme>
</file>

<file path=docProps/app.xml><?xml version="1.0" encoding="utf-8"?>
<Properties xmlns="http://schemas.openxmlformats.org/officeDocument/2006/extended-properties" xmlns:vt="http://schemas.openxmlformats.org/officeDocument/2006/docPropsVTypes">
  <TotalTime>2546</TotalTime>
  <Words>1801</Words>
  <Application>Microsoft Office PowerPoint</Application>
  <PresentationFormat>Panorámica</PresentationFormat>
  <Paragraphs>239</Paragraphs>
  <Slides>40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40</vt:i4>
      </vt:variant>
    </vt:vector>
  </HeadingPairs>
  <TitlesOfParts>
    <vt:vector size="47" baseType="lpstr">
      <vt:lpstr>Arial</vt:lpstr>
      <vt:lpstr>Calibri</vt:lpstr>
      <vt:lpstr>Calibri Light</vt:lpstr>
      <vt:lpstr>Times New Roman</vt:lpstr>
      <vt:lpstr>Trebuchet MS</vt:lpstr>
      <vt:lpstr>1_Tema de Office</vt:lpstr>
      <vt:lpstr>5_Tema de Office</vt:lpstr>
      <vt:lpstr>GESTIÓN AMBIENTAL  2019</vt:lpstr>
      <vt:lpstr>Presentación de PowerPoint</vt:lpstr>
      <vt:lpstr>Presentación de PowerPoint</vt:lpstr>
      <vt:lpstr>Presentación de PowerPoint</vt:lpstr>
      <vt:lpstr>Presentación de PowerPoint</vt:lpstr>
      <vt:lpstr>CAMPAÑAS AMBIENTALES </vt:lpstr>
      <vt:lpstr>Presentación de PowerPoint</vt:lpstr>
      <vt:lpstr>Presentación de PowerPoint</vt:lpstr>
      <vt:lpstr>Presentación de PowerPoint</vt:lpstr>
      <vt:lpstr>Presentación de PowerPoint</vt:lpstr>
      <vt:lpstr>Presentación de PowerPoint</vt:lpstr>
      <vt:lpstr>PROYECTOS AMBIENTALES </vt:lpstr>
      <vt:lpstr>Presentación de PowerPoint</vt:lpstr>
      <vt:lpstr>Presentación de PowerPoint</vt:lpstr>
      <vt:lpstr>Presentación de PowerPoint</vt:lpstr>
      <vt:lpstr>Presentación de PowerPoint</vt:lpstr>
      <vt:lpstr>Presentación de PowerPoint</vt:lpstr>
      <vt:lpstr>Presentación de PowerPoint</vt:lpstr>
      <vt:lpstr>CONSUMO DE ENERGÍA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Aprendiz de Planeación</dc:creator>
  <cp:lastModifiedBy>daniel jimenez henao</cp:lastModifiedBy>
  <cp:revision>109</cp:revision>
  <dcterms:created xsi:type="dcterms:W3CDTF">2019-02-19T19:09:05Z</dcterms:created>
  <dcterms:modified xsi:type="dcterms:W3CDTF">2019-05-30T18:06:21Z</dcterms:modified>
</cp:coreProperties>
</file>